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41"/>
  </p:notesMasterIdLst>
  <p:sldIdLst>
    <p:sldId id="285" r:id="rId2"/>
    <p:sldId id="395" r:id="rId3"/>
    <p:sldId id="396" r:id="rId4"/>
    <p:sldId id="397" r:id="rId5"/>
    <p:sldId id="439" r:id="rId6"/>
    <p:sldId id="399" r:id="rId7"/>
    <p:sldId id="398" r:id="rId8"/>
    <p:sldId id="400" r:id="rId9"/>
    <p:sldId id="401" r:id="rId10"/>
    <p:sldId id="402" r:id="rId11"/>
    <p:sldId id="403" r:id="rId12"/>
    <p:sldId id="404" r:id="rId13"/>
    <p:sldId id="405" r:id="rId14"/>
    <p:sldId id="406" r:id="rId15"/>
    <p:sldId id="407" r:id="rId16"/>
    <p:sldId id="408" r:id="rId17"/>
    <p:sldId id="409" r:id="rId18"/>
    <p:sldId id="410" r:id="rId19"/>
    <p:sldId id="411" r:id="rId20"/>
    <p:sldId id="412" r:id="rId21"/>
    <p:sldId id="413" r:id="rId22"/>
    <p:sldId id="414" r:id="rId23"/>
    <p:sldId id="431" r:id="rId24"/>
    <p:sldId id="432"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28" r:id="rId39"/>
    <p:sldId id="429" r:id="rId40"/>
  </p:sldIdLst>
  <p:sldSz cx="9144000" cy="6858000" type="screen4x3"/>
  <p:notesSz cx="6805613" cy="9939338"/>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91" autoAdjust="0"/>
    <p:restoredTop sz="94595" autoAdjust="0"/>
  </p:normalViewPr>
  <p:slideViewPr>
    <p:cSldViewPr>
      <p:cViewPr varScale="1">
        <p:scale>
          <a:sx n="126" d="100"/>
          <a:sy n="126" d="100"/>
        </p:scale>
        <p:origin x="-119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678" tIns="45839" rIns="91678" bIns="45839"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54940" y="0"/>
            <a:ext cx="2949099" cy="496967"/>
          </a:xfrm>
          <a:prstGeom prst="rect">
            <a:avLst/>
          </a:prstGeom>
          <a:noFill/>
          <a:ln w="9525">
            <a:noFill/>
            <a:miter lim="800000"/>
            <a:headEnd/>
            <a:tailEnd/>
          </a:ln>
          <a:effectLst/>
        </p:spPr>
        <p:txBody>
          <a:bodyPr vert="horz" wrap="square" lIns="91678" tIns="45839" rIns="91678" bIns="45839"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919163" y="746125"/>
            <a:ext cx="4967287"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678" tIns="45839" rIns="91678" bIns="4583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678" tIns="45839" rIns="91678" bIns="45839"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54940" y="9440646"/>
            <a:ext cx="2949099" cy="496967"/>
          </a:xfrm>
          <a:prstGeom prst="rect">
            <a:avLst/>
          </a:prstGeom>
          <a:noFill/>
          <a:ln w="9525">
            <a:noFill/>
            <a:miter lim="800000"/>
            <a:headEnd/>
            <a:tailEnd/>
          </a:ln>
          <a:effectLst/>
        </p:spPr>
        <p:txBody>
          <a:bodyPr vert="horz" wrap="square" lIns="91678" tIns="45839" rIns="91678" bIns="45839" numCol="1" anchor="b" anchorCtr="0" compatLnSpc="1">
            <a:prstTxWarp prst="textNoShape">
              <a:avLst/>
            </a:prstTxWarp>
          </a:bodyPr>
          <a:lstStyle>
            <a:lvl1pPr algn="r">
              <a:defRPr sz="1200"/>
            </a:lvl1pPr>
          </a:lstStyle>
          <a:p>
            <a:fld id="{F83DEAE8-BEF8-4145-B54C-9888A290A3E4}" type="slidenum">
              <a:rPr lang="en-GB"/>
              <a:pPr/>
              <a:t>‹#›</a:t>
            </a:fld>
            <a:endParaRPr lang="en-GB"/>
          </a:p>
        </p:txBody>
      </p:sp>
    </p:spTree>
    <p:extLst>
      <p:ext uri="{BB962C8B-B14F-4D97-AF65-F5344CB8AC3E}">
        <p14:creationId xmlns:p14="http://schemas.microsoft.com/office/powerpoint/2010/main" val="277676315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ED51E48-CA1C-40DB-8A6E-88F917A9196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11CCB9A-9965-49E9-B441-F1C13E2CAB2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BB46A49-FE66-4D06-8D9A-6EC406622176}"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4DB05B9-1AEE-4D67-8440-B50CB7283080}"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300C13C-CB1D-40CC-8835-6C4F26654583}"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7FB63D0-0178-440A-B0BD-85AEB90B833B}"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10C86A23-76A3-40C7-89E8-FB6078CE66FF}"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84BBC65-160D-48C1-987F-527B784D654C}"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8F25CDC-04EF-41DB-A54F-1867ADB5DEC4}"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FCA07564-8AAC-4D9B-AD72-BE173D9B7E2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72666CE-D05A-4539-AEB6-D1473F36DEFC}"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FFFEC3A-5536-4E50-B617-C3AE551019A2}"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F6C4D37-42ED-4652-B1F1-26FB059ABC2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phd2published.com/2011/11/30/luc-reid-the-will-to-write-getting-past-the-6-most-common-obstacles/#sthash.5LffGjHR.dpuf" TargetMode="External"/><Relationship Id="rId2" Type="http://schemas.openxmlformats.org/officeDocument/2006/relationships/hyperlink" Target="http://www.phd2published.com/2011/11/30/luc-reid-the-will-to-write-getting-past-the-6-most-common-obstacl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ChangeArrowheads="1"/>
          </p:cNvSpPr>
          <p:nvPr>
            <p:ph type="ctrTitle"/>
          </p:nvPr>
        </p:nvSpPr>
        <p:spPr>
          <a:xfrm>
            <a:off x="490660" y="3356992"/>
            <a:ext cx="8185796" cy="1010044"/>
          </a:xfrm>
        </p:spPr>
        <p:txBody>
          <a:bodyPr>
            <a:normAutofit fontScale="90000"/>
          </a:bodyPr>
          <a:lstStyle/>
          <a:p>
            <a:pPr marL="109728" indent="0" algn="ctr">
              <a:lnSpc>
                <a:spcPct val="90000"/>
              </a:lnSpc>
            </a:pPr>
            <a:r>
              <a:rPr lang="en-GB" sz="4000" dirty="0" smtClean="0"/>
              <a:t/>
            </a:r>
            <a:br>
              <a:rPr lang="en-GB" sz="4000" dirty="0" smtClean="0"/>
            </a:br>
            <a:r>
              <a:rPr lang="en-GB" sz="4000" dirty="0"/>
              <a:t/>
            </a:r>
            <a:br>
              <a:rPr lang="en-GB" sz="4000" dirty="0"/>
            </a:br>
            <a:r>
              <a:rPr lang="en-GB" sz="4000" dirty="0" smtClean="0"/>
              <a:t/>
            </a:r>
            <a:br>
              <a:rPr lang="en-GB" sz="4000" dirty="0" smtClean="0"/>
            </a:br>
            <a:r>
              <a:rPr lang="en-GB" sz="4000" dirty="0"/>
              <a:t/>
            </a:r>
            <a:br>
              <a:rPr lang="en-GB" sz="4000" dirty="0"/>
            </a:br>
            <a:r>
              <a:rPr lang="en-GB" sz="4000" dirty="0" smtClean="0"/>
              <a:t> </a:t>
            </a:r>
            <a:r>
              <a:rPr lang="en-GB" sz="4000" dirty="0"/>
              <a:t/>
            </a:r>
            <a:br>
              <a:rPr lang="en-GB" sz="4000" dirty="0"/>
            </a:br>
            <a:r>
              <a:rPr lang="en-GB" sz="4000" dirty="0" smtClean="0"/>
              <a:t/>
            </a:r>
            <a:br>
              <a:rPr lang="en-GB" sz="4000" dirty="0" smtClean="0"/>
            </a:br>
            <a:r>
              <a:rPr lang="en-GB" sz="4000" dirty="0"/>
              <a:t/>
            </a:r>
            <a:br>
              <a:rPr lang="en-GB" sz="4000" dirty="0"/>
            </a:br>
            <a:r>
              <a:rPr lang="en-GB" sz="4000" dirty="0" smtClean="0"/>
              <a:t/>
            </a:r>
            <a:br>
              <a:rPr lang="en-GB" sz="4000" dirty="0" smtClean="0"/>
            </a:br>
            <a:r>
              <a:rPr lang="en-GB" sz="3600" dirty="0" smtClean="0"/>
              <a:t/>
            </a:r>
            <a:br>
              <a:rPr lang="en-GB" sz="3600" dirty="0" smtClean="0"/>
            </a:br>
            <a:r>
              <a:rPr lang="en-GB" sz="3600" dirty="0" smtClean="0"/>
              <a:t/>
            </a:r>
            <a:br>
              <a:rPr lang="en-GB" sz="3600" dirty="0" smtClean="0"/>
            </a:br>
            <a:r>
              <a:rPr lang="en-GB" sz="3600" dirty="0" smtClean="0">
                <a:effectLst/>
              </a:rPr>
              <a:t>RESCAP-MED </a:t>
            </a:r>
            <a:r>
              <a:rPr lang="en-GB" sz="3600" dirty="0">
                <a:effectLst/>
              </a:rPr>
              <a:t>Project: </a:t>
            </a:r>
            <a:r>
              <a:rPr lang="en-GB" sz="3600" dirty="0" smtClean="0">
                <a:effectLst/>
              </a:rPr>
              <a:t>Writing Workshop</a:t>
            </a:r>
            <a:r>
              <a:rPr lang="en-GB" sz="3600" dirty="0">
                <a:effectLst/>
              </a:rPr>
              <a:t/>
            </a:r>
            <a:br>
              <a:rPr lang="en-GB" sz="3600" dirty="0">
                <a:effectLst/>
              </a:rPr>
            </a:br>
            <a:r>
              <a:rPr lang="en-GB" sz="4000" dirty="0"/>
              <a:t/>
            </a:r>
            <a:br>
              <a:rPr lang="en-GB" sz="4000" dirty="0"/>
            </a:br>
            <a:r>
              <a:rPr lang="en-GB" sz="3600" dirty="0"/>
              <a:t>An Introduction to </a:t>
            </a:r>
            <a:r>
              <a:rPr lang="en-GB" sz="3600" dirty="0" smtClean="0"/>
              <a:t>Writing: Getting Started</a:t>
            </a:r>
            <a:endParaRPr lang="en-GB" sz="4000" dirty="0"/>
          </a:p>
        </p:txBody>
      </p:sp>
      <p:sp>
        <p:nvSpPr>
          <p:cNvPr id="51205" name="Rectangle 5"/>
          <p:cNvSpPr>
            <a:spLocks noGrp="1" noChangeArrowheads="1"/>
          </p:cNvSpPr>
          <p:nvPr>
            <p:ph type="subTitle" idx="1"/>
          </p:nvPr>
        </p:nvSpPr>
        <p:spPr>
          <a:xfrm>
            <a:off x="685800" y="4437112"/>
            <a:ext cx="7772400" cy="648072"/>
          </a:xfrm>
        </p:spPr>
        <p:txBody>
          <a:bodyPr/>
          <a:lstStyle/>
          <a:p>
            <a:pPr algn="ctr"/>
            <a:r>
              <a:rPr lang="en-GB" sz="2800" dirty="0"/>
              <a:t>Julia </a:t>
            </a:r>
            <a:r>
              <a:rPr lang="en-GB" sz="2800" dirty="0" err="1" smtClean="0"/>
              <a:t>Critchley</a:t>
            </a:r>
            <a:endParaRPr lang="en-GB" sz="2800" dirty="0"/>
          </a:p>
          <a:p>
            <a:pPr algn="ctr"/>
            <a:endParaRPr lang="en-GB" dirty="0"/>
          </a:p>
        </p:txBody>
      </p:sp>
      <p:grpSp>
        <p:nvGrpSpPr>
          <p:cNvPr id="3" name="Group 2"/>
          <p:cNvGrpSpPr/>
          <p:nvPr/>
        </p:nvGrpSpPr>
        <p:grpSpPr>
          <a:xfrm>
            <a:off x="85016" y="116632"/>
            <a:ext cx="1606664" cy="529101"/>
            <a:chOff x="85016" y="116632"/>
            <a:chExt cx="1606664" cy="529101"/>
          </a:xfrm>
        </p:grpSpPr>
        <p:pic>
          <p:nvPicPr>
            <p:cNvPr id="9" name="Picture 5" descr="http://research.ncl.ac.uk/media/sites/researchwebsites/rescapmed/EU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16" y="116632"/>
              <a:ext cx="811288" cy="5291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descr="http://research.ncl.ac.uk/media/sites/researchwebsites/rescapmed/FP7log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21640"/>
              <a:ext cx="648072" cy="524093"/>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1478" y="109727"/>
            <a:ext cx="2093785" cy="1481540"/>
          </a:xfrm>
          <a:prstGeom prst="rect">
            <a:avLst/>
          </a:prstGeom>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768" y="139368"/>
            <a:ext cx="3528392" cy="164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 Maps</a:t>
            </a:r>
            <a:endParaRPr lang="en-GB" dirty="0"/>
          </a:p>
        </p:txBody>
      </p:sp>
      <p:sp>
        <p:nvSpPr>
          <p:cNvPr id="3" name="Content Placeholder 2"/>
          <p:cNvSpPr>
            <a:spLocks noGrp="1"/>
          </p:cNvSpPr>
          <p:nvPr>
            <p:ph idx="1"/>
          </p:nvPr>
        </p:nvSpPr>
        <p:spPr/>
        <p:txBody>
          <a:bodyPr>
            <a:normAutofit/>
          </a:bodyPr>
          <a:lstStyle/>
          <a:p>
            <a:r>
              <a:rPr lang="en-GB" dirty="0" smtClean="0"/>
              <a:t>Brainstorming (individually or in groups)</a:t>
            </a:r>
          </a:p>
          <a:p>
            <a:r>
              <a:rPr lang="en-GB" dirty="0" smtClean="0"/>
              <a:t>Problem solving</a:t>
            </a:r>
          </a:p>
          <a:p>
            <a:r>
              <a:rPr lang="en-GB" dirty="0" smtClean="0"/>
              <a:t>Planning</a:t>
            </a:r>
          </a:p>
          <a:p>
            <a:r>
              <a:rPr lang="en-GB" dirty="0" smtClean="0"/>
              <a:t>Researching and consolidating information from multiple sources</a:t>
            </a:r>
          </a:p>
          <a:p>
            <a:r>
              <a:rPr lang="en-GB" dirty="0" smtClean="0"/>
              <a:t>Presenting information</a:t>
            </a:r>
          </a:p>
          <a:p>
            <a:r>
              <a:rPr lang="en-GB" dirty="0" smtClean="0"/>
              <a:t>Gaining insight on complex subjects</a:t>
            </a:r>
          </a:p>
          <a:p>
            <a:r>
              <a:rPr lang="en-GB" dirty="0" smtClean="0"/>
              <a:t>Jogging your creativity</a:t>
            </a:r>
          </a:p>
          <a:p>
            <a:endParaRPr lang="en-GB" dirty="0"/>
          </a:p>
        </p:txBody>
      </p:sp>
    </p:spTree>
    <p:extLst>
      <p:ext uri="{BB962C8B-B14F-4D97-AF65-F5344CB8AC3E}">
        <p14:creationId xmlns:p14="http://schemas.microsoft.com/office/powerpoint/2010/main" val="2395606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1333" y="1600200"/>
            <a:ext cx="7161333" cy="4525963"/>
          </a:xfrm>
        </p:spPr>
      </p:pic>
    </p:spTree>
    <p:extLst>
      <p:ext uri="{BB962C8B-B14F-4D97-AF65-F5344CB8AC3E}">
        <p14:creationId xmlns:p14="http://schemas.microsoft.com/office/powerpoint/2010/main" val="132377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0378" y="1600200"/>
            <a:ext cx="5803244" cy="4525963"/>
          </a:xfrm>
        </p:spPr>
      </p:pic>
    </p:spTree>
    <p:extLst>
      <p:ext uri="{BB962C8B-B14F-4D97-AF65-F5344CB8AC3E}">
        <p14:creationId xmlns:p14="http://schemas.microsoft.com/office/powerpoint/2010/main" val="819804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Getting Started…</a:t>
            </a:r>
            <a:endParaRPr lang="en-GB" dirty="0"/>
          </a:p>
        </p:txBody>
      </p:sp>
      <p:sp>
        <p:nvSpPr>
          <p:cNvPr id="3" name="Content Placeholder 2"/>
          <p:cNvSpPr>
            <a:spLocks noGrp="1"/>
          </p:cNvSpPr>
          <p:nvPr>
            <p:ph idx="1"/>
          </p:nvPr>
        </p:nvSpPr>
        <p:spPr/>
        <p:txBody>
          <a:bodyPr/>
          <a:lstStyle/>
          <a:p>
            <a:r>
              <a:rPr lang="en-GB" dirty="0" smtClean="0"/>
              <a:t>Write</a:t>
            </a:r>
          </a:p>
          <a:p>
            <a:pPr lvl="1"/>
            <a:r>
              <a:rPr lang="en-GB" dirty="0" smtClean="0"/>
              <a:t>Use your outline</a:t>
            </a:r>
          </a:p>
          <a:p>
            <a:pPr lvl="1"/>
            <a:r>
              <a:rPr lang="en-GB" dirty="0" smtClean="0"/>
              <a:t>Try to complete one section at a time if possible (can be small sub-sections)</a:t>
            </a:r>
          </a:p>
          <a:p>
            <a:pPr lvl="1"/>
            <a:r>
              <a:rPr lang="en-GB" dirty="0" smtClean="0"/>
              <a:t>Write as you like (can revise later)</a:t>
            </a:r>
            <a:endParaRPr lang="en-GB" dirty="0"/>
          </a:p>
        </p:txBody>
      </p:sp>
    </p:spTree>
    <p:extLst>
      <p:ext uri="{BB962C8B-B14F-4D97-AF65-F5344CB8AC3E}">
        <p14:creationId xmlns:p14="http://schemas.microsoft.com/office/powerpoint/2010/main" val="8388288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First draft?</a:t>
            </a:r>
            <a:endParaRPr lang="en-GB" dirty="0"/>
          </a:p>
        </p:txBody>
      </p:sp>
      <p:sp>
        <p:nvSpPr>
          <p:cNvPr id="3" name="Content Placeholder 2"/>
          <p:cNvSpPr>
            <a:spLocks noGrp="1"/>
          </p:cNvSpPr>
          <p:nvPr>
            <p:ph idx="1"/>
          </p:nvPr>
        </p:nvSpPr>
        <p:spPr/>
        <p:txBody>
          <a:bodyPr>
            <a:normAutofit/>
          </a:bodyPr>
          <a:lstStyle/>
          <a:p>
            <a:r>
              <a:rPr lang="en-GB" dirty="0" smtClean="0"/>
              <a:t>Check draft for</a:t>
            </a:r>
          </a:p>
          <a:p>
            <a:pPr lvl="1"/>
            <a:r>
              <a:rPr lang="en-GB" dirty="0" smtClean="0"/>
              <a:t>Don’t worry about spelling / grammar </a:t>
            </a:r>
            <a:r>
              <a:rPr lang="en-GB" dirty="0" err="1" smtClean="0"/>
              <a:t>etc</a:t>
            </a:r>
            <a:r>
              <a:rPr lang="en-GB" dirty="0" smtClean="0"/>
              <a:t> initially</a:t>
            </a:r>
          </a:p>
          <a:p>
            <a:pPr lvl="1"/>
            <a:r>
              <a:rPr lang="en-GB" dirty="0" smtClean="0"/>
              <a:t>Main points included / given appropriate emphasis</a:t>
            </a:r>
          </a:p>
          <a:p>
            <a:pPr lvl="1"/>
            <a:r>
              <a:rPr lang="en-GB" dirty="0" smtClean="0"/>
              <a:t>Anything missing</a:t>
            </a:r>
          </a:p>
          <a:p>
            <a:pPr lvl="1"/>
            <a:r>
              <a:rPr lang="en-GB" dirty="0" smtClean="0"/>
              <a:t>Clarity?</a:t>
            </a:r>
          </a:p>
          <a:p>
            <a:pPr lvl="1"/>
            <a:r>
              <a:rPr lang="en-GB" dirty="0" smtClean="0"/>
              <a:t>Correct?</a:t>
            </a:r>
          </a:p>
          <a:p>
            <a:pPr lvl="1"/>
            <a:r>
              <a:rPr lang="en-GB" dirty="0" smtClean="0"/>
              <a:t>Colleagues check</a:t>
            </a:r>
          </a:p>
          <a:p>
            <a:pPr lvl="1"/>
            <a:r>
              <a:rPr lang="en-GB" dirty="0" smtClean="0"/>
              <a:t>Revise again</a:t>
            </a:r>
            <a:endParaRPr lang="en-GB" dirty="0"/>
          </a:p>
        </p:txBody>
      </p:sp>
    </p:spTree>
    <p:extLst>
      <p:ext uri="{BB962C8B-B14F-4D97-AF65-F5344CB8AC3E}">
        <p14:creationId xmlns:p14="http://schemas.microsoft.com/office/powerpoint/2010/main" val="27323853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IMRAD Structure</a:t>
            </a:r>
            <a:endParaRPr lang="en-GB" dirty="0"/>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2055062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IMRAD</a:t>
            </a:r>
            <a:endParaRPr lang="en-GB" dirty="0"/>
          </a:p>
        </p:txBody>
      </p:sp>
      <p:sp>
        <p:nvSpPr>
          <p:cNvPr id="3" name="Content Placeholder 2"/>
          <p:cNvSpPr>
            <a:spLocks noGrp="1"/>
          </p:cNvSpPr>
          <p:nvPr>
            <p:ph idx="1"/>
          </p:nvPr>
        </p:nvSpPr>
        <p:spPr/>
        <p:txBody>
          <a:bodyPr>
            <a:normAutofit/>
          </a:bodyPr>
          <a:lstStyle/>
          <a:p>
            <a:r>
              <a:rPr lang="en-GB" b="1" i="1" dirty="0"/>
              <a:t>IMRAD</a:t>
            </a:r>
            <a:r>
              <a:rPr lang="en-GB" dirty="0"/>
              <a:t> (</a:t>
            </a:r>
            <a:r>
              <a:rPr lang="en-GB" b="1" u="sng" dirty="0"/>
              <a:t>I</a:t>
            </a:r>
            <a:r>
              <a:rPr lang="en-GB" b="1" dirty="0"/>
              <a:t>ntroduction</a:t>
            </a:r>
            <a:r>
              <a:rPr lang="en-GB" dirty="0"/>
              <a:t>, </a:t>
            </a:r>
            <a:r>
              <a:rPr lang="en-GB" b="1" u="sng" dirty="0"/>
              <a:t>M</a:t>
            </a:r>
            <a:r>
              <a:rPr lang="en-GB" b="1" dirty="0"/>
              <a:t>ethods,</a:t>
            </a:r>
            <a:r>
              <a:rPr lang="en-GB" dirty="0"/>
              <a:t> </a:t>
            </a:r>
            <a:r>
              <a:rPr lang="en-GB" b="1" u="sng" dirty="0"/>
              <a:t>R</a:t>
            </a:r>
            <a:r>
              <a:rPr lang="en-GB" b="1" dirty="0"/>
              <a:t>esearch</a:t>
            </a:r>
            <a:r>
              <a:rPr lang="en-GB" dirty="0"/>
              <a:t> [and] </a:t>
            </a:r>
            <a:r>
              <a:rPr lang="en-GB" b="1" u="sng" dirty="0"/>
              <a:t>D</a:t>
            </a:r>
            <a:r>
              <a:rPr lang="en-GB" b="1" dirty="0"/>
              <a:t>iscussion</a:t>
            </a:r>
            <a:r>
              <a:rPr lang="en-GB" dirty="0"/>
              <a:t>) </a:t>
            </a:r>
            <a:endParaRPr lang="en-GB" dirty="0" smtClean="0"/>
          </a:p>
          <a:p>
            <a:r>
              <a:rPr lang="en-GB" dirty="0" smtClean="0"/>
              <a:t>Introduction (including a title)</a:t>
            </a:r>
          </a:p>
          <a:p>
            <a:r>
              <a:rPr lang="en-GB" dirty="0" smtClean="0"/>
              <a:t>[Review of background / literature / known information]</a:t>
            </a:r>
          </a:p>
          <a:p>
            <a:r>
              <a:rPr lang="en-GB" dirty="0" smtClean="0"/>
              <a:t>Methods</a:t>
            </a:r>
          </a:p>
          <a:p>
            <a:r>
              <a:rPr lang="en-GB" dirty="0" smtClean="0"/>
              <a:t>Results</a:t>
            </a:r>
          </a:p>
          <a:p>
            <a:r>
              <a:rPr lang="en-GB" dirty="0" smtClean="0"/>
              <a:t>Discussion</a:t>
            </a:r>
          </a:p>
          <a:p>
            <a:r>
              <a:rPr lang="en-GB" dirty="0" smtClean="0"/>
              <a:t>[also acknowledgements, funding, author contributions, bibliography, appendices]</a:t>
            </a:r>
          </a:p>
          <a:p>
            <a:endParaRPr lang="en-GB" dirty="0"/>
          </a:p>
        </p:txBody>
      </p:sp>
    </p:spTree>
    <p:extLst>
      <p:ext uri="{BB962C8B-B14F-4D97-AF65-F5344CB8AC3E}">
        <p14:creationId xmlns:p14="http://schemas.microsoft.com/office/powerpoint/2010/main" val="25424624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INTRODUCTION</a:t>
            </a:r>
            <a:br>
              <a:rPr lang="en-GB" dirty="0"/>
            </a:br>
            <a:endParaRPr lang="en-GB" dirty="0"/>
          </a:p>
        </p:txBody>
      </p:sp>
      <p:sp>
        <p:nvSpPr>
          <p:cNvPr id="3" name="Content Placeholder 2"/>
          <p:cNvSpPr>
            <a:spLocks noGrp="1"/>
          </p:cNvSpPr>
          <p:nvPr>
            <p:ph idx="1"/>
          </p:nvPr>
        </p:nvSpPr>
        <p:spPr/>
        <p:txBody>
          <a:bodyPr>
            <a:normAutofit fontScale="92500"/>
          </a:bodyPr>
          <a:lstStyle/>
          <a:p>
            <a:endParaRPr lang="en-GB" dirty="0"/>
          </a:p>
          <a:p>
            <a:r>
              <a:rPr lang="en-GB" dirty="0" smtClean="0"/>
              <a:t>Issue</a:t>
            </a:r>
            <a:r>
              <a:rPr lang="en-GB" dirty="0"/>
              <a:t>, needs, specific problem, and way of addressing it in </a:t>
            </a:r>
            <a:r>
              <a:rPr lang="en-GB" dirty="0" smtClean="0"/>
              <a:t>study </a:t>
            </a:r>
            <a:r>
              <a:rPr lang="en-GB" dirty="0"/>
              <a:t>in several </a:t>
            </a:r>
            <a:r>
              <a:rPr lang="en-GB" dirty="0" smtClean="0"/>
              <a:t>paragraphs</a:t>
            </a:r>
            <a:endParaRPr lang="en-GB" dirty="0" smtClean="0"/>
          </a:p>
          <a:p>
            <a:r>
              <a:rPr lang="en-GB" dirty="0" smtClean="0"/>
              <a:t>Background to the study i.e. </a:t>
            </a:r>
            <a:r>
              <a:rPr lang="en-GB" i="1" dirty="0" smtClean="0">
                <a:solidFill>
                  <a:srgbClr val="FF0000"/>
                </a:solidFill>
              </a:rPr>
              <a:t>what is already known and where the gaps are </a:t>
            </a:r>
            <a:r>
              <a:rPr lang="en-GB" dirty="0" smtClean="0"/>
              <a:t>– how your study fits the </a:t>
            </a:r>
            <a:r>
              <a:rPr lang="en-GB" dirty="0" smtClean="0"/>
              <a:t>gaps</a:t>
            </a:r>
            <a:endParaRPr lang="en-GB" dirty="0" smtClean="0"/>
          </a:p>
          <a:p>
            <a:r>
              <a:rPr lang="en-US" dirty="0"/>
              <a:t>“The purpose of the introduction should be to supply sufficient background information to allow the reader to understand and evaluate the results of the present study without needing to refer to previous studies on the topic.”</a:t>
            </a:r>
            <a:endParaRPr lang="en-GB" dirty="0"/>
          </a:p>
        </p:txBody>
      </p:sp>
    </p:spTree>
    <p:extLst>
      <p:ext uri="{BB962C8B-B14F-4D97-AF65-F5344CB8AC3E}">
        <p14:creationId xmlns:p14="http://schemas.microsoft.com/office/powerpoint/2010/main" val="58934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METHODS</a:t>
            </a:r>
            <a:endParaRPr lang="en-GB" dirty="0"/>
          </a:p>
        </p:txBody>
      </p:sp>
      <p:sp>
        <p:nvSpPr>
          <p:cNvPr id="3" name="Content Placeholder 2"/>
          <p:cNvSpPr>
            <a:spLocks noGrp="1"/>
          </p:cNvSpPr>
          <p:nvPr>
            <p:ph idx="1"/>
          </p:nvPr>
        </p:nvSpPr>
        <p:spPr/>
        <p:txBody>
          <a:bodyPr>
            <a:normAutofit/>
          </a:bodyPr>
          <a:lstStyle/>
          <a:p>
            <a:r>
              <a:rPr lang="en-GB" dirty="0"/>
              <a:t>Description of the specific materials and/or methods used to carry out the research in several </a:t>
            </a:r>
            <a:r>
              <a:rPr lang="en-GB" dirty="0" smtClean="0"/>
              <a:t>paragraphs</a:t>
            </a:r>
          </a:p>
          <a:p>
            <a:r>
              <a:rPr lang="en-US" dirty="0"/>
              <a:t>Common subheadings include:</a:t>
            </a:r>
          </a:p>
          <a:p>
            <a:pPr lvl="1"/>
            <a:r>
              <a:rPr lang="en-US" b="1" dirty="0">
                <a:solidFill>
                  <a:srgbClr val="00B050"/>
                </a:solidFill>
              </a:rPr>
              <a:t>Participants</a:t>
            </a:r>
            <a:r>
              <a:rPr lang="en-US" dirty="0"/>
              <a:t> – number, criteria for selecting, relevant demographic information</a:t>
            </a:r>
          </a:p>
          <a:p>
            <a:pPr lvl="1"/>
            <a:r>
              <a:rPr lang="en-US" b="1" dirty="0">
                <a:solidFill>
                  <a:srgbClr val="00B050"/>
                </a:solidFill>
              </a:rPr>
              <a:t>Research Sample </a:t>
            </a:r>
            <a:r>
              <a:rPr lang="en-US" dirty="0"/>
              <a:t>– what you collected and criteria</a:t>
            </a:r>
          </a:p>
          <a:p>
            <a:pPr lvl="1"/>
            <a:r>
              <a:rPr lang="en-US" b="1" dirty="0">
                <a:solidFill>
                  <a:srgbClr val="00B050"/>
                </a:solidFill>
              </a:rPr>
              <a:t>Procedures </a:t>
            </a:r>
            <a:r>
              <a:rPr lang="en-US" dirty="0"/>
              <a:t>– how did you go about collecting the data? Observations, interviews, surveys, etc.</a:t>
            </a:r>
          </a:p>
          <a:p>
            <a:pPr lvl="1"/>
            <a:r>
              <a:rPr lang="en-US" b="1" dirty="0">
                <a:solidFill>
                  <a:srgbClr val="00B050"/>
                </a:solidFill>
              </a:rPr>
              <a:t>Analysis</a:t>
            </a:r>
            <a:r>
              <a:rPr lang="en-US" dirty="0"/>
              <a:t> – how was the data </a:t>
            </a:r>
            <a:r>
              <a:rPr lang="en-US" dirty="0" err="1" smtClean="0"/>
              <a:t>analysed</a:t>
            </a:r>
            <a:r>
              <a:rPr lang="en-US" dirty="0"/>
              <a:t>? Include formulas, statistical procedures, and equations, etc. </a:t>
            </a:r>
          </a:p>
          <a:p>
            <a:endParaRPr lang="en-GB" dirty="0"/>
          </a:p>
        </p:txBody>
      </p:sp>
    </p:spTree>
    <p:extLst>
      <p:ext uri="{BB962C8B-B14F-4D97-AF65-F5344CB8AC3E}">
        <p14:creationId xmlns:p14="http://schemas.microsoft.com/office/powerpoint/2010/main" val="2806006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a:t>
            </a:r>
            <a:endParaRPr lang="en-GB" dirty="0"/>
          </a:p>
        </p:txBody>
      </p:sp>
      <p:sp>
        <p:nvSpPr>
          <p:cNvPr id="3" name="Content Placeholder 2"/>
          <p:cNvSpPr>
            <a:spLocks noGrp="1"/>
          </p:cNvSpPr>
          <p:nvPr>
            <p:ph idx="1"/>
          </p:nvPr>
        </p:nvSpPr>
        <p:spPr/>
        <p:txBody>
          <a:bodyPr/>
          <a:lstStyle/>
          <a:p>
            <a:r>
              <a:rPr lang="en-GB" dirty="0"/>
              <a:t>Description of the application of the data and specific results or findings in several </a:t>
            </a:r>
            <a:r>
              <a:rPr lang="en-GB" dirty="0" smtClean="0"/>
              <a:t>paragraphs</a:t>
            </a:r>
          </a:p>
          <a:p>
            <a:endParaRPr lang="en-GB" dirty="0" smtClean="0"/>
          </a:p>
          <a:p>
            <a:r>
              <a:rPr lang="en-GB" dirty="0" smtClean="0"/>
              <a:t>Also tables, charts, graphs</a:t>
            </a:r>
            <a:endParaRPr lang="en-GB" dirty="0"/>
          </a:p>
        </p:txBody>
      </p:sp>
    </p:spTree>
    <p:extLst>
      <p:ext uri="{BB962C8B-B14F-4D97-AF65-F5344CB8AC3E}">
        <p14:creationId xmlns:p14="http://schemas.microsoft.com/office/powerpoint/2010/main" val="1981432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 of this talk	</a:t>
            </a:r>
            <a:endParaRPr lang="en-GB" dirty="0"/>
          </a:p>
        </p:txBody>
      </p:sp>
      <p:sp>
        <p:nvSpPr>
          <p:cNvPr id="3" name="Content Placeholder 2"/>
          <p:cNvSpPr>
            <a:spLocks noGrp="1"/>
          </p:cNvSpPr>
          <p:nvPr>
            <p:ph idx="1"/>
          </p:nvPr>
        </p:nvSpPr>
        <p:spPr/>
        <p:txBody>
          <a:bodyPr/>
          <a:lstStyle/>
          <a:p>
            <a:r>
              <a:rPr lang="en-GB" dirty="0" smtClean="0"/>
              <a:t>How to get started</a:t>
            </a:r>
          </a:p>
          <a:p>
            <a:endParaRPr lang="en-GB" dirty="0" smtClean="0"/>
          </a:p>
          <a:p>
            <a:r>
              <a:rPr lang="en-GB" dirty="0" smtClean="0"/>
              <a:t>Outlines &amp; planning</a:t>
            </a:r>
            <a:endParaRPr lang="en-GB" dirty="0"/>
          </a:p>
          <a:p>
            <a:endParaRPr lang="en-GB" dirty="0"/>
          </a:p>
          <a:p>
            <a:r>
              <a:rPr lang="en-GB" dirty="0" smtClean="0"/>
              <a:t>Problems with motivation?</a:t>
            </a:r>
          </a:p>
          <a:p>
            <a:endParaRPr lang="en-GB" dirty="0"/>
          </a:p>
          <a:p>
            <a:r>
              <a:rPr lang="en-GB" dirty="0" smtClean="0"/>
              <a:t>Dealing with criticism / rejection</a:t>
            </a:r>
            <a:endParaRPr lang="en-GB" dirty="0"/>
          </a:p>
        </p:txBody>
      </p:sp>
    </p:spTree>
    <p:extLst>
      <p:ext uri="{BB962C8B-B14F-4D97-AF65-F5344CB8AC3E}">
        <p14:creationId xmlns:p14="http://schemas.microsoft.com/office/powerpoint/2010/main" val="771035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274638"/>
            <a:ext cx="9144000" cy="1143000"/>
          </a:xfrm>
        </p:spPr>
        <p:txBody>
          <a:bodyPr/>
          <a:lstStyle/>
          <a:p>
            <a:pPr eaLnBrk="1" hangingPunct="1"/>
            <a:r>
              <a:rPr lang="en-US" altLang="en-US" sz="3600" dirty="0" err="1" smtClean="0"/>
              <a:t>Organise</a:t>
            </a:r>
            <a:r>
              <a:rPr lang="en-US" altLang="en-US" sz="3600" dirty="0" smtClean="0"/>
              <a:t>/</a:t>
            </a:r>
            <a:r>
              <a:rPr lang="en-US" altLang="en-US" sz="3600" dirty="0" err="1" smtClean="0"/>
              <a:t>summarise</a:t>
            </a:r>
            <a:r>
              <a:rPr lang="en-US" altLang="en-US" sz="3600" dirty="0" smtClean="0"/>
              <a:t> </a:t>
            </a:r>
            <a:r>
              <a:rPr lang="en-US" altLang="en-US" sz="3600" dirty="0" smtClean="0"/>
              <a:t>results succinctly</a:t>
            </a:r>
          </a:p>
        </p:txBody>
      </p:sp>
      <p:sp>
        <p:nvSpPr>
          <p:cNvPr id="305155" name="Rectangle 3"/>
          <p:cNvSpPr>
            <a:spLocks noGrp="1" noChangeArrowheads="1"/>
          </p:cNvSpPr>
          <p:nvPr>
            <p:ph type="body" idx="1"/>
          </p:nvPr>
        </p:nvSpPr>
        <p:spPr>
          <a:xfrm>
            <a:off x="0" y="1600200"/>
            <a:ext cx="9144000" cy="4525963"/>
          </a:xfrm>
        </p:spPr>
        <p:txBody>
          <a:bodyPr/>
          <a:lstStyle/>
          <a:p>
            <a:pPr indent="-228600" eaLnBrk="1" hangingPunct="1">
              <a:lnSpc>
                <a:spcPct val="100000"/>
              </a:lnSpc>
              <a:spcAft>
                <a:spcPct val="100000"/>
              </a:spcAft>
            </a:pPr>
            <a:endParaRPr lang="en-US" altLang="en-US" sz="2800" dirty="0" smtClean="0"/>
          </a:p>
          <a:p>
            <a:pPr indent="-228600" eaLnBrk="1" hangingPunct="1">
              <a:lnSpc>
                <a:spcPct val="100000"/>
              </a:lnSpc>
              <a:spcAft>
                <a:spcPct val="100000"/>
              </a:spcAft>
            </a:pPr>
            <a:r>
              <a:rPr lang="en-US" altLang="en-US" sz="2800" dirty="0" smtClean="0"/>
              <a:t>Fill in dummy tables and figures with real data</a:t>
            </a:r>
          </a:p>
          <a:p>
            <a:pPr indent="-228600" eaLnBrk="1" hangingPunct="1">
              <a:lnSpc>
                <a:spcPct val="100000"/>
              </a:lnSpc>
              <a:spcAft>
                <a:spcPct val="100000"/>
              </a:spcAft>
            </a:pPr>
            <a:r>
              <a:rPr lang="en-US" altLang="en-US" sz="2800" dirty="0" smtClean="0"/>
              <a:t>Draft additional tables and figures if needed – look at published articles for potential templates</a:t>
            </a:r>
          </a:p>
          <a:p>
            <a:pPr indent="-228600" eaLnBrk="1" hangingPunct="1">
              <a:lnSpc>
                <a:spcPct val="100000"/>
              </a:lnSpc>
              <a:spcAft>
                <a:spcPct val="100000"/>
              </a:spcAft>
            </a:pPr>
            <a:r>
              <a:rPr lang="en-US" altLang="en-US" sz="2800" dirty="0" err="1" smtClean="0"/>
              <a:t>Summarise</a:t>
            </a:r>
            <a:r>
              <a:rPr lang="en-US" altLang="en-US" sz="2800" dirty="0" smtClean="0"/>
              <a:t> </a:t>
            </a:r>
            <a:r>
              <a:rPr lang="en-US" altLang="en-US" sz="2800" dirty="0" smtClean="0"/>
              <a:t>each table/figure in a single sentence</a:t>
            </a:r>
          </a:p>
        </p:txBody>
      </p:sp>
    </p:spTree>
    <p:extLst>
      <p:ext uri="{BB962C8B-B14F-4D97-AF65-F5344CB8AC3E}">
        <p14:creationId xmlns:p14="http://schemas.microsoft.com/office/powerpoint/2010/main" val="21457396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515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515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51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a:t>
            </a:r>
            <a:endParaRPr lang="en-GB" dirty="0"/>
          </a:p>
        </p:txBody>
      </p:sp>
      <p:sp>
        <p:nvSpPr>
          <p:cNvPr id="3" name="Content Placeholder 2"/>
          <p:cNvSpPr>
            <a:spLocks noGrp="1"/>
          </p:cNvSpPr>
          <p:nvPr>
            <p:ph idx="1"/>
          </p:nvPr>
        </p:nvSpPr>
        <p:spPr/>
        <p:txBody>
          <a:bodyPr>
            <a:normAutofit/>
          </a:bodyPr>
          <a:lstStyle/>
          <a:p>
            <a:r>
              <a:rPr lang="en-GB" dirty="0"/>
              <a:t>Extended discussion of the results--what they mean, what will or can happen next, what other experiments might be fruitful, </a:t>
            </a:r>
            <a:r>
              <a:rPr lang="en-GB" dirty="0" err="1" smtClean="0"/>
              <a:t>etc</a:t>
            </a:r>
            <a:endParaRPr lang="en-GB" dirty="0" smtClean="0"/>
          </a:p>
          <a:p>
            <a:endParaRPr lang="en-US" dirty="0" smtClean="0"/>
          </a:p>
          <a:p>
            <a:r>
              <a:rPr lang="en-US" dirty="0" smtClean="0"/>
              <a:t>Begin </a:t>
            </a:r>
            <a:r>
              <a:rPr lang="en-US" dirty="0"/>
              <a:t>by summarizing the main points of the Results section – emphasize the bottom </a:t>
            </a:r>
            <a:r>
              <a:rPr lang="en-US" dirty="0" smtClean="0"/>
              <a:t>line</a:t>
            </a:r>
          </a:p>
          <a:p>
            <a:endParaRPr lang="en-US" dirty="0"/>
          </a:p>
          <a:p>
            <a:r>
              <a:rPr lang="en-US" dirty="0"/>
              <a:t>Discussion flaws and limitations in your study and suggest ways the study might be done </a:t>
            </a:r>
            <a:r>
              <a:rPr lang="en-US" dirty="0" smtClean="0"/>
              <a:t>better (but not at the start)</a:t>
            </a:r>
            <a:endParaRPr lang="en-US" dirty="0"/>
          </a:p>
          <a:p>
            <a:endParaRPr lang="en-GB" dirty="0"/>
          </a:p>
        </p:txBody>
      </p:sp>
    </p:spTree>
    <p:extLst>
      <p:ext uri="{BB962C8B-B14F-4D97-AF65-F5344CB8AC3E}">
        <p14:creationId xmlns:p14="http://schemas.microsoft.com/office/powerpoint/2010/main" val="24148956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Likely Writing Order</a:t>
            </a:r>
            <a:endParaRPr lang="en-GB" dirty="0"/>
          </a:p>
        </p:txBody>
      </p:sp>
      <p:sp>
        <p:nvSpPr>
          <p:cNvPr id="3" name="Content Placeholder 2"/>
          <p:cNvSpPr>
            <a:spLocks noGrp="1"/>
          </p:cNvSpPr>
          <p:nvPr>
            <p:ph idx="1"/>
          </p:nvPr>
        </p:nvSpPr>
        <p:spPr>
          <a:xfrm>
            <a:off x="457200" y="1268760"/>
            <a:ext cx="8229600" cy="5112568"/>
          </a:xfrm>
        </p:spPr>
        <p:txBody>
          <a:bodyPr>
            <a:normAutofit fontScale="70000" lnSpcReduction="20000"/>
          </a:bodyPr>
          <a:lstStyle/>
          <a:p>
            <a:r>
              <a:rPr lang="en-GB" dirty="0" smtClean="0"/>
              <a:t>1</a:t>
            </a:r>
            <a:r>
              <a:rPr lang="en-GB" dirty="0"/>
              <a:t>. Materials and Methods</a:t>
            </a:r>
          </a:p>
          <a:p>
            <a:r>
              <a:rPr lang="en-GB" dirty="0"/>
              <a:t>2. Results</a:t>
            </a:r>
          </a:p>
          <a:p>
            <a:endParaRPr lang="en-GB" dirty="0" smtClean="0"/>
          </a:p>
          <a:p>
            <a:pPr marL="0" indent="0">
              <a:buNone/>
            </a:pPr>
            <a:r>
              <a:rPr lang="en-GB" dirty="0"/>
              <a:t>[</a:t>
            </a:r>
            <a:r>
              <a:rPr lang="en-GB" dirty="0" smtClean="0"/>
              <a:t>These </a:t>
            </a:r>
            <a:r>
              <a:rPr lang="en-GB" dirty="0"/>
              <a:t>can be written first, as you are </a:t>
            </a:r>
            <a:r>
              <a:rPr lang="en-GB" dirty="0" smtClean="0"/>
              <a:t>carrying out research and </a:t>
            </a:r>
            <a:r>
              <a:rPr lang="en-GB" dirty="0"/>
              <a:t>collecting the </a:t>
            </a:r>
            <a:r>
              <a:rPr lang="en-GB" dirty="0" smtClean="0"/>
              <a:t>results] </a:t>
            </a:r>
          </a:p>
          <a:p>
            <a:pPr marL="0" indent="0">
              <a:buNone/>
            </a:pPr>
            <a:endParaRPr lang="en-GB" dirty="0"/>
          </a:p>
          <a:p>
            <a:r>
              <a:rPr lang="en-GB" dirty="0"/>
              <a:t>3. Introduction</a:t>
            </a:r>
          </a:p>
          <a:p>
            <a:r>
              <a:rPr lang="en-GB" dirty="0"/>
              <a:t>4. Discussion</a:t>
            </a:r>
          </a:p>
          <a:p>
            <a:pPr marL="0" indent="0">
              <a:buNone/>
            </a:pPr>
            <a:endParaRPr lang="en-GB" dirty="0" smtClean="0"/>
          </a:p>
          <a:p>
            <a:pPr marL="0" indent="0">
              <a:buNone/>
            </a:pPr>
            <a:r>
              <a:rPr lang="en-GB" dirty="0" smtClean="0"/>
              <a:t>[Write </a:t>
            </a:r>
            <a:r>
              <a:rPr lang="en-GB" dirty="0"/>
              <a:t>these sections next, once you have decided on your target </a:t>
            </a:r>
            <a:r>
              <a:rPr lang="en-GB" dirty="0" smtClean="0"/>
              <a:t>journal/s]</a:t>
            </a:r>
            <a:endParaRPr lang="en-GB" dirty="0"/>
          </a:p>
          <a:p>
            <a:r>
              <a:rPr lang="en-GB" dirty="0"/>
              <a:t>6. Title</a:t>
            </a:r>
          </a:p>
          <a:p>
            <a:r>
              <a:rPr lang="en-GB" dirty="0"/>
              <a:t>7. Abstract</a:t>
            </a:r>
          </a:p>
          <a:p>
            <a:pPr marL="0" indent="0">
              <a:buNone/>
            </a:pPr>
            <a:r>
              <a:rPr lang="en-GB" dirty="0" smtClean="0"/>
              <a:t>[Write </a:t>
            </a:r>
            <a:r>
              <a:rPr lang="en-GB" dirty="0"/>
              <a:t>your Title and Abstract based on all the other </a:t>
            </a:r>
            <a:r>
              <a:rPr lang="en-GB" dirty="0" smtClean="0"/>
              <a:t>sections]</a:t>
            </a:r>
          </a:p>
          <a:p>
            <a:endParaRPr lang="en-GB" dirty="0"/>
          </a:p>
          <a:p>
            <a:r>
              <a:rPr lang="en-GB" dirty="0" smtClean="0"/>
              <a:t>SOME like to start with Abstract (can be useful to help clarify main messages / key points briefly) </a:t>
            </a:r>
          </a:p>
          <a:p>
            <a:r>
              <a:rPr lang="en-GB" dirty="0" smtClean="0"/>
              <a:t>but also return to it (and revise it) at point 7. </a:t>
            </a:r>
            <a:endParaRPr lang="en-GB" dirty="0"/>
          </a:p>
        </p:txBody>
      </p:sp>
    </p:spTree>
    <p:extLst>
      <p:ext uri="{BB962C8B-B14F-4D97-AF65-F5344CB8AC3E}">
        <p14:creationId xmlns:p14="http://schemas.microsoft.com/office/powerpoint/2010/main" val="8557371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76200"/>
            <a:ext cx="7772400" cy="1143000"/>
          </a:xfrm>
        </p:spPr>
        <p:txBody>
          <a:bodyPr/>
          <a:lstStyle/>
          <a:p>
            <a:r>
              <a:rPr lang="en-GB" altLang="en-US" b="1" dirty="0" smtClean="0">
                <a:solidFill>
                  <a:srgbClr val="800000"/>
                </a:solidFill>
              </a:rPr>
              <a:t>Style</a:t>
            </a:r>
            <a:endParaRPr lang="en-GB" altLang="en-US" dirty="0" smtClean="0"/>
          </a:p>
        </p:txBody>
      </p:sp>
      <p:sp>
        <p:nvSpPr>
          <p:cNvPr id="20483" name="Rectangle 3"/>
          <p:cNvSpPr>
            <a:spLocks noGrp="1" noChangeArrowheads="1"/>
          </p:cNvSpPr>
          <p:nvPr>
            <p:ph type="body" idx="1"/>
          </p:nvPr>
        </p:nvSpPr>
        <p:spPr>
          <a:xfrm>
            <a:off x="1219200" y="1295400"/>
            <a:ext cx="7772400" cy="5157936"/>
          </a:xfrm>
        </p:spPr>
        <p:txBody>
          <a:bodyPr>
            <a:normAutofit/>
          </a:bodyPr>
          <a:lstStyle/>
          <a:p>
            <a:r>
              <a:rPr lang="en-GB" altLang="en-US" dirty="0" smtClean="0"/>
              <a:t>Short words</a:t>
            </a:r>
          </a:p>
          <a:p>
            <a:r>
              <a:rPr lang="en-GB" altLang="en-US" dirty="0" smtClean="0"/>
              <a:t>Short sentences</a:t>
            </a:r>
          </a:p>
          <a:p>
            <a:r>
              <a:rPr lang="en-GB" altLang="en-US" dirty="0" smtClean="0"/>
              <a:t>Short paragraphs</a:t>
            </a:r>
          </a:p>
          <a:p>
            <a:r>
              <a:rPr lang="en-GB" altLang="en-US" dirty="0" smtClean="0"/>
              <a:t>No jargon</a:t>
            </a:r>
          </a:p>
          <a:p>
            <a:r>
              <a:rPr lang="en-GB" altLang="en-US" dirty="0" smtClean="0"/>
              <a:t>Abbreviations</a:t>
            </a:r>
          </a:p>
          <a:p>
            <a:r>
              <a:rPr lang="en-GB" altLang="en-US" dirty="0" smtClean="0"/>
              <a:t>Prefer nouns and verbs to adjectives and adverbs</a:t>
            </a:r>
          </a:p>
          <a:p>
            <a:endParaRPr lang="en-GB" altLang="en-US" sz="3600" b="1" dirty="0" smtClean="0"/>
          </a:p>
        </p:txBody>
      </p:sp>
    </p:spTree>
    <p:extLst>
      <p:ext uri="{BB962C8B-B14F-4D97-AF65-F5344CB8AC3E}">
        <p14:creationId xmlns:p14="http://schemas.microsoft.com/office/powerpoint/2010/main" val="41301105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28600"/>
            <a:ext cx="7772400" cy="1143000"/>
          </a:xfrm>
        </p:spPr>
        <p:txBody>
          <a:bodyPr>
            <a:normAutofit fontScale="90000"/>
          </a:bodyPr>
          <a:lstStyle/>
          <a:p>
            <a:r>
              <a:rPr lang="en-GB" altLang="en-US" b="1" dirty="0" smtClean="0">
                <a:solidFill>
                  <a:srgbClr val="800000"/>
                </a:solidFill>
              </a:rPr>
              <a:t>Style 2</a:t>
            </a:r>
            <a:br>
              <a:rPr lang="en-GB" altLang="en-US" b="1" dirty="0" smtClean="0">
                <a:solidFill>
                  <a:srgbClr val="800000"/>
                </a:solidFill>
              </a:rPr>
            </a:br>
            <a:endParaRPr lang="en-GB" altLang="en-US" b="1" dirty="0" smtClean="0"/>
          </a:p>
        </p:txBody>
      </p:sp>
      <p:sp>
        <p:nvSpPr>
          <p:cNvPr id="21507" name="Rectangle 3"/>
          <p:cNvSpPr>
            <a:spLocks noGrp="1" noChangeArrowheads="1"/>
          </p:cNvSpPr>
          <p:nvPr>
            <p:ph type="body" idx="1"/>
          </p:nvPr>
        </p:nvSpPr>
        <p:spPr>
          <a:xfrm>
            <a:off x="762000" y="1752600"/>
            <a:ext cx="7772400" cy="4114800"/>
          </a:xfrm>
        </p:spPr>
        <p:txBody>
          <a:bodyPr>
            <a:normAutofit fontScale="92500"/>
          </a:bodyPr>
          <a:lstStyle/>
          <a:p>
            <a:r>
              <a:rPr lang="en-GB" altLang="en-US" sz="3600" dirty="0" smtClean="0"/>
              <a:t>Avoid figures of speech and idioms</a:t>
            </a:r>
          </a:p>
          <a:p>
            <a:r>
              <a:rPr lang="en-GB" altLang="en-US" sz="3600" dirty="0" smtClean="0"/>
              <a:t>Prefer active to passive</a:t>
            </a:r>
          </a:p>
          <a:p>
            <a:r>
              <a:rPr lang="en-GB" altLang="en-US" sz="3600" dirty="0" smtClean="0"/>
              <a:t>Prefer the concrete to the abstract</a:t>
            </a:r>
          </a:p>
          <a:p>
            <a:r>
              <a:rPr lang="en-GB" altLang="en-US" sz="3600" dirty="0" smtClean="0"/>
              <a:t>Avoid the “</a:t>
            </a:r>
            <a:r>
              <a:rPr lang="en-GB" altLang="en-US" sz="3600" i="1" dirty="0" smtClean="0">
                <a:solidFill>
                  <a:srgbClr val="92D050"/>
                </a:solidFill>
              </a:rPr>
              <a:t>not </a:t>
            </a:r>
            <a:r>
              <a:rPr lang="en-GB" altLang="en-US" sz="3600" i="1" dirty="0" err="1" smtClean="0">
                <a:solidFill>
                  <a:srgbClr val="92D050"/>
                </a:solidFill>
              </a:rPr>
              <a:t>unblack</a:t>
            </a:r>
            <a:r>
              <a:rPr lang="en-GB" altLang="en-US" sz="3600" i="1" dirty="0" smtClean="0">
                <a:solidFill>
                  <a:srgbClr val="92D050"/>
                </a:solidFill>
              </a:rPr>
              <a:t> cat crossed the not </a:t>
            </a:r>
            <a:r>
              <a:rPr lang="en-GB" altLang="en-US" sz="3600" i="1" dirty="0" err="1" smtClean="0">
                <a:solidFill>
                  <a:srgbClr val="92D050"/>
                </a:solidFill>
              </a:rPr>
              <a:t>unwide</a:t>
            </a:r>
            <a:r>
              <a:rPr lang="en-GB" altLang="en-US" sz="3600" i="1" dirty="0" smtClean="0">
                <a:solidFill>
                  <a:srgbClr val="92D050"/>
                </a:solidFill>
              </a:rPr>
              <a:t> road</a:t>
            </a:r>
            <a:r>
              <a:rPr lang="en-GB" altLang="en-US" sz="3600" dirty="0" smtClean="0"/>
              <a:t>”</a:t>
            </a:r>
          </a:p>
          <a:p>
            <a:r>
              <a:rPr lang="en-GB" altLang="en-US" sz="3600" dirty="0" smtClean="0"/>
              <a:t>Don</a:t>
            </a:r>
            <a:r>
              <a:rPr lang="en-GB" altLang="en-US" sz="3600" dirty="0" smtClean="0">
                <a:latin typeface="WP TypographicSymbols" pitchFamily="2" charset="0"/>
              </a:rPr>
              <a:t>’</a:t>
            </a:r>
            <a:r>
              <a:rPr lang="en-GB" altLang="en-US" sz="3600" dirty="0" smtClean="0"/>
              <a:t>t hector</a:t>
            </a:r>
          </a:p>
          <a:p>
            <a:r>
              <a:rPr lang="en-GB" altLang="en-US" sz="3600" dirty="0" smtClean="0"/>
              <a:t>Be unstuffy</a:t>
            </a:r>
          </a:p>
          <a:p>
            <a:endParaRPr lang="en-GB" altLang="en-US" sz="3600" b="1" dirty="0" smtClean="0"/>
          </a:p>
          <a:p>
            <a:endParaRPr lang="en-GB" altLang="en-US" sz="3600" b="1" dirty="0" smtClean="0"/>
          </a:p>
        </p:txBody>
      </p:sp>
    </p:spTree>
    <p:extLst>
      <p:ext uri="{BB962C8B-B14F-4D97-AF65-F5344CB8AC3E}">
        <p14:creationId xmlns:p14="http://schemas.microsoft.com/office/powerpoint/2010/main" val="32263545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altLang="en-US" smtClean="0"/>
              <a:t>Get early, frequent feedback</a:t>
            </a:r>
            <a:br>
              <a:rPr lang="en-US" altLang="en-US" smtClean="0"/>
            </a:br>
            <a:endParaRPr lang="en-US" altLang="en-US" smtClean="0"/>
          </a:p>
        </p:txBody>
      </p:sp>
      <p:sp>
        <p:nvSpPr>
          <p:cNvPr id="18435" name="Rectangle 3"/>
          <p:cNvSpPr>
            <a:spLocks noGrp="1" noChangeArrowheads="1"/>
          </p:cNvSpPr>
          <p:nvPr>
            <p:ph type="body" idx="1"/>
          </p:nvPr>
        </p:nvSpPr>
        <p:spPr>
          <a:xfrm>
            <a:off x="0" y="1524000"/>
            <a:ext cx="9144000" cy="4525963"/>
          </a:xfrm>
        </p:spPr>
        <p:txBody>
          <a:bodyPr/>
          <a:lstStyle/>
          <a:p>
            <a:pPr eaLnBrk="1" hangingPunct="1">
              <a:lnSpc>
                <a:spcPct val="100000"/>
              </a:lnSpc>
              <a:spcAft>
                <a:spcPct val="100000"/>
              </a:spcAft>
            </a:pPr>
            <a:endParaRPr lang="en-US" altLang="en-US" sz="2800" smtClean="0"/>
          </a:p>
          <a:p>
            <a:pPr eaLnBrk="1" hangingPunct="1">
              <a:lnSpc>
                <a:spcPct val="100000"/>
              </a:lnSpc>
              <a:spcAft>
                <a:spcPct val="100000"/>
              </a:spcAft>
            </a:pPr>
            <a:endParaRPr lang="en-US" altLang="en-US" sz="2800" smtClean="0"/>
          </a:p>
        </p:txBody>
      </p:sp>
      <p:sp>
        <p:nvSpPr>
          <p:cNvPr id="306180" name="Rectangle 4"/>
          <p:cNvSpPr>
            <a:spLocks noChangeArrowheads="1"/>
          </p:cNvSpPr>
          <p:nvPr/>
        </p:nvSpPr>
        <p:spPr bwMode="auto">
          <a:xfrm>
            <a:off x="2267744" y="2362200"/>
            <a:ext cx="41330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lnSpc>
                <a:spcPct val="90000"/>
              </a:lnSpc>
              <a:spcAft>
                <a:spcPct val="50000"/>
              </a:spcAft>
            </a:pPr>
            <a:r>
              <a:rPr lang="en-US" altLang="en-US" sz="4000" dirty="0">
                <a:solidFill>
                  <a:schemeClr val="bg1"/>
                </a:solidFill>
              </a:rPr>
              <a:t>in </a:t>
            </a:r>
            <a:r>
              <a:rPr lang="en-US" altLang="en-US" sz="4000" dirty="0" smtClean="0">
                <a:solidFill>
                  <a:srgbClr val="FF0000"/>
                </a:solidFill>
              </a:rPr>
              <a:t>“in chunks</a:t>
            </a:r>
            <a:r>
              <a:rPr lang="en-US" altLang="en-US" sz="4000" dirty="0">
                <a:solidFill>
                  <a:srgbClr val="FF0000"/>
                </a:solidFill>
              </a:rPr>
              <a:t>"</a:t>
            </a:r>
          </a:p>
        </p:txBody>
      </p:sp>
    </p:spTree>
    <p:extLst>
      <p:ext uri="{BB962C8B-B14F-4D97-AF65-F5344CB8AC3E}">
        <p14:creationId xmlns:p14="http://schemas.microsoft.com/office/powerpoint/2010/main" val="31890397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618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eaLnBrk="1" hangingPunct="1"/>
            <a:r>
              <a:rPr lang="en-US" altLang="en-US" smtClean="0"/>
              <a:t>Get early, frequent feedback</a:t>
            </a:r>
            <a:br>
              <a:rPr lang="en-US" altLang="en-US" smtClean="0"/>
            </a:br>
            <a:endParaRPr lang="en-US" altLang="en-US" smtClean="0"/>
          </a:p>
        </p:txBody>
      </p:sp>
      <p:sp>
        <p:nvSpPr>
          <p:cNvPr id="327683" name="Rectangle 3"/>
          <p:cNvSpPr>
            <a:spLocks noGrp="1" noChangeArrowheads="1"/>
          </p:cNvSpPr>
          <p:nvPr>
            <p:ph type="body" idx="1"/>
          </p:nvPr>
        </p:nvSpPr>
        <p:spPr>
          <a:xfrm>
            <a:off x="0" y="1524000"/>
            <a:ext cx="9144000" cy="4525963"/>
          </a:xfrm>
        </p:spPr>
        <p:txBody>
          <a:bodyPr/>
          <a:lstStyle/>
          <a:p>
            <a:pPr eaLnBrk="1" hangingPunct="1">
              <a:spcAft>
                <a:spcPct val="100000"/>
              </a:spcAft>
            </a:pPr>
            <a:r>
              <a:rPr lang="en-US" altLang="en-US" sz="2800" dirty="0" smtClean="0"/>
              <a:t>Share your tables/figures and single-sentence summaries with coauthors/colleagues</a:t>
            </a:r>
          </a:p>
          <a:p>
            <a:pPr eaLnBrk="1" hangingPunct="1">
              <a:spcAft>
                <a:spcPct val="100000"/>
              </a:spcAft>
            </a:pPr>
            <a:r>
              <a:rPr lang="en-US" altLang="en-US" sz="2800" dirty="0" smtClean="0"/>
              <a:t>Ask if they are clear/concise/compelling</a:t>
            </a:r>
          </a:p>
          <a:p>
            <a:pPr eaLnBrk="1" hangingPunct="1">
              <a:spcAft>
                <a:spcPct val="100000"/>
              </a:spcAft>
            </a:pPr>
            <a:r>
              <a:rPr lang="en-US" altLang="en-US" sz="2800" dirty="0" smtClean="0"/>
              <a:t>Give presentations to colleagues at work, at conferences</a:t>
            </a:r>
          </a:p>
          <a:p>
            <a:pPr eaLnBrk="1" hangingPunct="1">
              <a:spcAft>
                <a:spcPct val="100000"/>
              </a:spcAft>
            </a:pPr>
            <a:r>
              <a:rPr lang="en-US" altLang="en-US" sz="2800" dirty="0" smtClean="0"/>
              <a:t>Try to formulate a concise key message</a:t>
            </a:r>
          </a:p>
        </p:txBody>
      </p:sp>
    </p:spTree>
    <p:extLst>
      <p:ext uri="{BB962C8B-B14F-4D97-AF65-F5344CB8AC3E}">
        <p14:creationId xmlns:p14="http://schemas.microsoft.com/office/powerpoint/2010/main" val="22556970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32768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68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2768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276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en-US" altLang="en-US" smtClean="0"/>
              <a:t>Get early, frequent feedback</a:t>
            </a:r>
            <a:br>
              <a:rPr lang="en-US" altLang="en-US" smtClean="0"/>
            </a:br>
            <a:endParaRPr lang="en-US" altLang="en-US" smtClean="0"/>
          </a:p>
        </p:txBody>
      </p:sp>
      <p:sp>
        <p:nvSpPr>
          <p:cNvPr id="20483" name="Rectangle 3"/>
          <p:cNvSpPr>
            <a:spLocks noGrp="1" noChangeArrowheads="1"/>
          </p:cNvSpPr>
          <p:nvPr>
            <p:ph type="body" idx="1"/>
          </p:nvPr>
        </p:nvSpPr>
        <p:spPr>
          <a:xfrm>
            <a:off x="0" y="1524000"/>
            <a:ext cx="9144000" cy="4525963"/>
          </a:xfrm>
        </p:spPr>
        <p:txBody>
          <a:bodyPr/>
          <a:lstStyle/>
          <a:p>
            <a:pPr eaLnBrk="1" hangingPunct="1">
              <a:spcAft>
                <a:spcPct val="100000"/>
              </a:spcAft>
            </a:pPr>
            <a:r>
              <a:rPr lang="en-US" altLang="en-US" sz="2800" smtClean="0"/>
              <a:t>Share your tables/figures and single-sentence summaries to coauthors/colleagues.  Ask if  they are clear/concise/compelling.</a:t>
            </a:r>
          </a:p>
          <a:p>
            <a:pPr eaLnBrk="1" hangingPunct="1">
              <a:spcAft>
                <a:spcPct val="100000"/>
              </a:spcAft>
            </a:pPr>
            <a:r>
              <a:rPr lang="en-US" altLang="en-US" sz="2800" smtClean="0"/>
              <a:t>Give presentations to colleagues at work, at conferences</a:t>
            </a:r>
          </a:p>
          <a:p>
            <a:pPr eaLnBrk="1" hangingPunct="1">
              <a:spcAft>
                <a:spcPct val="100000"/>
              </a:spcAft>
            </a:pPr>
            <a:r>
              <a:rPr lang="en-US" altLang="en-US" sz="2800" smtClean="0"/>
              <a:t>Try to formulate a concise key message.  </a:t>
            </a:r>
            <a:r>
              <a:rPr lang="en-US" altLang="en-US" sz="2800" smtClean="0">
                <a:solidFill>
                  <a:srgbClr val="FFCC00"/>
                </a:solidFill>
              </a:rPr>
              <a:t>Get feedback.</a:t>
            </a:r>
          </a:p>
        </p:txBody>
      </p:sp>
    </p:spTree>
    <p:extLst>
      <p:ext uri="{BB962C8B-B14F-4D97-AF65-F5344CB8AC3E}">
        <p14:creationId xmlns:p14="http://schemas.microsoft.com/office/powerpoint/2010/main" val="40277796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4800"/>
            <a:ext cx="8229600" cy="1143000"/>
          </a:xfrm>
        </p:spPr>
        <p:txBody>
          <a:bodyPr>
            <a:normAutofit/>
          </a:bodyPr>
          <a:lstStyle/>
          <a:p>
            <a:pPr eaLnBrk="1" hangingPunct="1"/>
            <a:endParaRPr lang="en-US" altLang="en-US" sz="4000" dirty="0" smtClean="0"/>
          </a:p>
        </p:txBody>
      </p:sp>
      <p:sp>
        <p:nvSpPr>
          <p:cNvPr id="307203" name="Rectangle 3"/>
          <p:cNvSpPr>
            <a:spLocks noGrp="1" noChangeArrowheads="1"/>
          </p:cNvSpPr>
          <p:nvPr>
            <p:ph type="body" idx="1"/>
          </p:nvPr>
        </p:nvSpPr>
        <p:spPr>
          <a:xfrm>
            <a:off x="457200" y="2332038"/>
            <a:ext cx="8229600" cy="4525962"/>
          </a:xfrm>
        </p:spPr>
        <p:txBody>
          <a:bodyPr/>
          <a:lstStyle/>
          <a:p>
            <a:pPr indent="0" eaLnBrk="1" hangingPunct="1">
              <a:buFontTx/>
              <a:buNone/>
            </a:pPr>
            <a:endParaRPr lang="en-US" altLang="en-US" dirty="0" smtClean="0"/>
          </a:p>
          <a:p>
            <a:pPr indent="0" eaLnBrk="1" hangingPunct="1">
              <a:buFontTx/>
              <a:buNone/>
            </a:pPr>
            <a:r>
              <a:rPr lang="en-US" altLang="en-US" dirty="0" smtClean="0"/>
              <a:t>Don’t wait for a complete draft to begin getting feedback</a:t>
            </a:r>
          </a:p>
          <a:p>
            <a:pPr indent="0" eaLnBrk="1" hangingPunct="1"/>
            <a:endParaRPr lang="en-US" altLang="en-US" dirty="0" smtClean="0"/>
          </a:p>
        </p:txBody>
      </p:sp>
    </p:spTree>
    <p:extLst>
      <p:ext uri="{BB962C8B-B14F-4D97-AF65-F5344CB8AC3E}">
        <p14:creationId xmlns:p14="http://schemas.microsoft.com/office/powerpoint/2010/main" val="3484916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l="21410" r="-1077" b="24559"/>
          <a:stretch>
            <a:fillRect/>
          </a:stretch>
        </p:blipFill>
        <p:spPr bwMode="auto">
          <a:xfrm>
            <a:off x="2286000" y="0"/>
            <a:ext cx="5103813"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 Box 5"/>
          <p:cNvSpPr txBox="1">
            <a:spLocks noChangeArrowheads="1"/>
          </p:cNvSpPr>
          <p:nvPr/>
        </p:nvSpPr>
        <p:spPr bwMode="auto">
          <a:xfrm>
            <a:off x="228600" y="5334000"/>
            <a:ext cx="8305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altLang="en-US" sz="2000" dirty="0">
                <a:solidFill>
                  <a:srgbClr val="0070C0"/>
                </a:solidFill>
                <a:latin typeface="Albertus Extra Bold" pitchFamily="42" charset="0"/>
              </a:rPr>
              <a:t>Thanks for your detailed and lengthy criticism of my manuscript.  I’ll be sure to incorporate your suggestions into my next draft</a:t>
            </a:r>
            <a:r>
              <a:rPr lang="en-US" altLang="en-US" sz="2000" dirty="0">
                <a:solidFill>
                  <a:schemeClr val="bg1"/>
                </a:solidFill>
                <a:latin typeface="Albertus Extra Bold" pitchFamily="42" charset="0"/>
              </a:rPr>
              <a:t>.</a:t>
            </a:r>
          </a:p>
        </p:txBody>
      </p:sp>
    </p:spTree>
    <p:extLst>
      <p:ext uri="{BB962C8B-B14F-4D97-AF65-F5344CB8AC3E}">
        <p14:creationId xmlns:p14="http://schemas.microsoft.com/office/powerpoint/2010/main" val="1682439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Most important points</a:t>
            </a:r>
            <a:endParaRPr lang="en-GB" dirty="0"/>
          </a:p>
        </p:txBody>
      </p:sp>
      <p:sp>
        <p:nvSpPr>
          <p:cNvPr id="3" name="Content Placeholder 2"/>
          <p:cNvSpPr>
            <a:spLocks noGrp="1"/>
          </p:cNvSpPr>
          <p:nvPr>
            <p:ph idx="1"/>
          </p:nvPr>
        </p:nvSpPr>
        <p:spPr/>
        <p:txBody>
          <a:bodyPr/>
          <a:lstStyle/>
          <a:p>
            <a:r>
              <a:rPr lang="en-GB" dirty="0" smtClean="0"/>
              <a:t>Be clear yourself!</a:t>
            </a:r>
          </a:p>
          <a:p>
            <a:endParaRPr lang="en-GB" dirty="0" smtClean="0"/>
          </a:p>
          <a:p>
            <a:r>
              <a:rPr lang="en-GB" dirty="0" smtClean="0"/>
              <a:t>What is it you want to communicate / achieve?</a:t>
            </a:r>
          </a:p>
          <a:p>
            <a:endParaRPr lang="en-GB" dirty="0" smtClean="0"/>
          </a:p>
          <a:p>
            <a:r>
              <a:rPr lang="en-GB" dirty="0" smtClean="0"/>
              <a:t>Decide on key messages / objectives </a:t>
            </a:r>
          </a:p>
          <a:p>
            <a:pPr lvl="1"/>
            <a:r>
              <a:rPr lang="en-GB" dirty="0" smtClean="0"/>
              <a:t>(just a few)</a:t>
            </a:r>
          </a:p>
          <a:p>
            <a:endParaRPr lang="en-GB" dirty="0" smtClean="0"/>
          </a:p>
          <a:p>
            <a:pPr marL="0" indent="0">
              <a:buNone/>
            </a:pPr>
            <a:endParaRPr lang="en-GB" dirty="0"/>
          </a:p>
          <a:p>
            <a:pPr marL="0" indent="0">
              <a:buNone/>
            </a:pPr>
            <a:endParaRPr lang="en-GB" dirty="0" smtClean="0"/>
          </a:p>
          <a:p>
            <a:endParaRPr lang="en-GB" dirty="0"/>
          </a:p>
        </p:txBody>
      </p:sp>
    </p:spTree>
    <p:extLst>
      <p:ext uri="{BB962C8B-B14F-4D97-AF65-F5344CB8AC3E}">
        <p14:creationId xmlns:p14="http://schemas.microsoft.com/office/powerpoint/2010/main" val="20453924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Dealing with problems: TIME</a:t>
            </a:r>
            <a:endParaRPr lang="en-GB" dirty="0"/>
          </a:p>
        </p:txBody>
      </p:sp>
      <p:sp>
        <p:nvSpPr>
          <p:cNvPr id="3" name="Content Placeholder 2"/>
          <p:cNvSpPr>
            <a:spLocks noGrp="1"/>
          </p:cNvSpPr>
          <p:nvPr>
            <p:ph idx="1"/>
          </p:nvPr>
        </p:nvSpPr>
        <p:spPr/>
        <p:txBody>
          <a:bodyPr/>
          <a:lstStyle/>
          <a:p>
            <a:endParaRPr lang="en-GB" dirty="0" smtClean="0"/>
          </a:p>
          <a:p>
            <a:r>
              <a:rPr lang="en-GB" dirty="0" smtClean="0"/>
              <a:t>Don’t need big blocks of time</a:t>
            </a:r>
          </a:p>
          <a:p>
            <a:r>
              <a:rPr lang="en-GB" dirty="0" smtClean="0"/>
              <a:t>(small regular blocks e.g. 20 minutes per day could also work)</a:t>
            </a:r>
          </a:p>
          <a:p>
            <a:r>
              <a:rPr lang="en-GB" dirty="0" smtClean="0"/>
              <a:t>Break outline into small sub-sections to work on bit by bit</a:t>
            </a:r>
            <a:endParaRPr lang="en-GB" dirty="0"/>
          </a:p>
        </p:txBody>
      </p:sp>
    </p:spTree>
    <p:extLst>
      <p:ext uri="{BB962C8B-B14F-4D97-AF65-F5344CB8AC3E}">
        <p14:creationId xmlns:p14="http://schemas.microsoft.com/office/powerpoint/2010/main" val="14666234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Emotional problems with writing</a:t>
            </a:r>
            <a:endParaRPr lang="en-GB" dirty="0"/>
          </a:p>
        </p:txBody>
      </p:sp>
      <p:sp>
        <p:nvSpPr>
          <p:cNvPr id="3" name="Content Placeholder 2"/>
          <p:cNvSpPr>
            <a:spLocks noGrp="1"/>
          </p:cNvSpPr>
          <p:nvPr>
            <p:ph idx="1"/>
          </p:nvPr>
        </p:nvSpPr>
        <p:spPr/>
        <p:txBody>
          <a:bodyPr/>
          <a:lstStyle/>
          <a:p>
            <a:r>
              <a:rPr lang="en-GB" dirty="0" smtClean="0"/>
              <a:t>Fear </a:t>
            </a:r>
            <a:r>
              <a:rPr lang="en-GB" dirty="0"/>
              <a:t>of </a:t>
            </a:r>
            <a:r>
              <a:rPr lang="en-GB" dirty="0" smtClean="0"/>
              <a:t>rejection / Anxiety about the quality of the result / Lack of belief</a:t>
            </a:r>
          </a:p>
          <a:p>
            <a:pPr lvl="1"/>
            <a:endParaRPr lang="en-GB" dirty="0" smtClean="0"/>
          </a:p>
          <a:p>
            <a:pPr lvl="1"/>
            <a:r>
              <a:rPr lang="en-GB" dirty="0" smtClean="0"/>
              <a:t>Writing in stages – its not the end draft</a:t>
            </a:r>
          </a:p>
          <a:p>
            <a:pPr lvl="1"/>
            <a:r>
              <a:rPr lang="en-GB" dirty="0" smtClean="0"/>
              <a:t>Take a step backwards</a:t>
            </a:r>
          </a:p>
          <a:p>
            <a:pPr lvl="1"/>
            <a:r>
              <a:rPr lang="en-GB" dirty="0" smtClean="0"/>
              <a:t>Bolster confidence / opinion</a:t>
            </a:r>
          </a:p>
          <a:p>
            <a:pPr lvl="1"/>
            <a:endParaRPr lang="en-GB" dirty="0"/>
          </a:p>
        </p:txBody>
      </p:sp>
    </p:spTree>
    <p:extLst>
      <p:ext uri="{BB962C8B-B14F-4D97-AF65-F5344CB8AC3E}">
        <p14:creationId xmlns:p14="http://schemas.microsoft.com/office/powerpoint/2010/main" val="19304483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Difficulty with focus</a:t>
            </a:r>
            <a:endParaRPr lang="en-GB" dirty="0"/>
          </a:p>
        </p:txBody>
      </p:sp>
      <p:sp>
        <p:nvSpPr>
          <p:cNvPr id="3" name="Content Placeholder 2"/>
          <p:cNvSpPr>
            <a:spLocks noGrp="1"/>
          </p:cNvSpPr>
          <p:nvPr>
            <p:ph idx="1"/>
          </p:nvPr>
        </p:nvSpPr>
        <p:spPr/>
        <p:txBody>
          <a:bodyPr>
            <a:normAutofit/>
          </a:bodyPr>
          <a:lstStyle/>
          <a:p>
            <a:r>
              <a:rPr lang="en-GB" dirty="0" smtClean="0"/>
              <a:t>Conflicting priorities </a:t>
            </a:r>
          </a:p>
          <a:p>
            <a:pPr lvl="1"/>
            <a:r>
              <a:rPr lang="en-GB" dirty="0" smtClean="0"/>
              <a:t>remember you had decided this task was the top priority for now</a:t>
            </a:r>
          </a:p>
          <a:p>
            <a:r>
              <a:rPr lang="en-GB" dirty="0" smtClean="0"/>
              <a:t>Struggling to decide what to do next</a:t>
            </a:r>
          </a:p>
          <a:p>
            <a:pPr lvl="1"/>
            <a:r>
              <a:rPr lang="en-GB" dirty="0" smtClean="0"/>
              <a:t>Plan / organise – identify tasks / sections </a:t>
            </a:r>
            <a:r>
              <a:rPr lang="en-GB" dirty="0" err="1" smtClean="0"/>
              <a:t>etc</a:t>
            </a:r>
            <a:endParaRPr lang="en-GB" dirty="0" smtClean="0"/>
          </a:p>
          <a:p>
            <a:r>
              <a:rPr lang="en-GB" dirty="0" smtClean="0"/>
              <a:t>COMMIT PUBLICLY</a:t>
            </a:r>
            <a:endParaRPr lang="en-GB" dirty="0"/>
          </a:p>
          <a:p>
            <a:r>
              <a:rPr lang="en-GB" dirty="0" smtClean="0"/>
              <a:t>Environmental </a:t>
            </a:r>
          </a:p>
          <a:p>
            <a:pPr lvl="1"/>
            <a:r>
              <a:rPr lang="en-GB" dirty="0" smtClean="0"/>
              <a:t>go somewhere else e.g. library / coffee shop (maybe without internet access)</a:t>
            </a:r>
          </a:p>
          <a:p>
            <a:pPr lvl="1"/>
            <a:endParaRPr lang="en-GB" dirty="0" smtClean="0"/>
          </a:p>
          <a:p>
            <a:endParaRPr lang="en-GB" dirty="0"/>
          </a:p>
        </p:txBody>
      </p:sp>
    </p:spTree>
    <p:extLst>
      <p:ext uri="{BB962C8B-B14F-4D97-AF65-F5344CB8AC3E}">
        <p14:creationId xmlns:p14="http://schemas.microsoft.com/office/powerpoint/2010/main" val="34390729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POSITIVE AFFIRMATIONS		</a:t>
            </a:r>
            <a:endParaRPr lang="en-GB" dirty="0"/>
          </a:p>
        </p:txBody>
      </p:sp>
      <p:sp>
        <p:nvSpPr>
          <p:cNvPr id="3" name="Content Placeholder 2"/>
          <p:cNvSpPr>
            <a:spLocks noGrp="1"/>
          </p:cNvSpPr>
          <p:nvPr>
            <p:ph idx="1"/>
          </p:nvPr>
        </p:nvSpPr>
        <p:spPr/>
        <p:txBody>
          <a:bodyPr>
            <a:normAutofit/>
          </a:bodyPr>
          <a:lstStyle/>
          <a:p>
            <a:r>
              <a:rPr lang="en-GB" dirty="0" smtClean="0"/>
              <a:t>“</a:t>
            </a:r>
            <a:r>
              <a:rPr lang="en-GB" dirty="0" smtClean="0">
                <a:solidFill>
                  <a:srgbClr val="92D050"/>
                </a:solidFill>
              </a:rPr>
              <a:t>Some writing, even just a little, is a step forward</a:t>
            </a:r>
            <a:r>
              <a:rPr lang="en-GB" dirty="0" smtClean="0"/>
              <a:t>”</a:t>
            </a:r>
          </a:p>
          <a:p>
            <a:r>
              <a:rPr lang="en-GB" dirty="0" smtClean="0"/>
              <a:t>“</a:t>
            </a:r>
            <a:r>
              <a:rPr lang="en-GB" dirty="0" smtClean="0">
                <a:solidFill>
                  <a:srgbClr val="FF0000"/>
                </a:solidFill>
              </a:rPr>
              <a:t>I only have to work on it a little bit today</a:t>
            </a:r>
            <a:r>
              <a:rPr lang="en-GB" dirty="0" smtClean="0"/>
              <a:t>”</a:t>
            </a:r>
          </a:p>
          <a:p>
            <a:r>
              <a:rPr lang="en-GB" dirty="0" smtClean="0"/>
              <a:t>“</a:t>
            </a:r>
            <a:r>
              <a:rPr lang="en-GB" dirty="0" smtClean="0">
                <a:solidFill>
                  <a:srgbClr val="002060"/>
                </a:solidFill>
              </a:rPr>
              <a:t>I will focus on this task right now and not worry about what will come later</a:t>
            </a:r>
            <a:r>
              <a:rPr lang="en-GB" dirty="0" smtClean="0"/>
              <a:t>”</a:t>
            </a:r>
          </a:p>
          <a:p>
            <a:r>
              <a:rPr lang="en-GB" dirty="0" smtClean="0"/>
              <a:t>“</a:t>
            </a:r>
            <a:r>
              <a:rPr lang="en-GB" dirty="0" smtClean="0">
                <a:solidFill>
                  <a:srgbClr val="FFC000"/>
                </a:solidFill>
              </a:rPr>
              <a:t>I can write freely now and worry about editing later</a:t>
            </a:r>
            <a:r>
              <a:rPr lang="en-GB" dirty="0" smtClean="0"/>
              <a:t>”</a:t>
            </a:r>
          </a:p>
          <a:p>
            <a:r>
              <a:rPr lang="en-GB" dirty="0" smtClean="0"/>
              <a:t>“I will allow others to read this in draft form”</a:t>
            </a:r>
          </a:p>
          <a:p>
            <a:r>
              <a:rPr lang="en-GB" dirty="0" smtClean="0"/>
              <a:t>“</a:t>
            </a:r>
            <a:r>
              <a:rPr lang="en-GB" dirty="0" smtClean="0">
                <a:solidFill>
                  <a:schemeClr val="accent3">
                    <a:lumMod val="75000"/>
                  </a:schemeClr>
                </a:solidFill>
              </a:rPr>
              <a:t>Its ok to ask for help and its ok if some of it needs to be corrected</a:t>
            </a:r>
            <a:r>
              <a:rPr lang="en-GB" dirty="0" smtClean="0"/>
              <a:t>”</a:t>
            </a:r>
          </a:p>
          <a:p>
            <a:endParaRPr lang="en-GB" dirty="0"/>
          </a:p>
        </p:txBody>
      </p:sp>
    </p:spTree>
    <p:extLst>
      <p:ext uri="{BB962C8B-B14F-4D97-AF65-F5344CB8AC3E}">
        <p14:creationId xmlns:p14="http://schemas.microsoft.com/office/powerpoint/2010/main" val="13162557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Dealing with rejection		</a:t>
            </a:r>
            <a:endParaRPr lang="en-GB" dirty="0"/>
          </a:p>
        </p:txBody>
      </p:sp>
      <p:sp>
        <p:nvSpPr>
          <p:cNvPr id="3" name="Content Placeholder 2"/>
          <p:cNvSpPr>
            <a:spLocks noGrp="1"/>
          </p:cNvSpPr>
          <p:nvPr>
            <p:ph idx="1"/>
          </p:nvPr>
        </p:nvSpPr>
        <p:spPr/>
        <p:txBody>
          <a:bodyPr>
            <a:normAutofit/>
          </a:bodyPr>
          <a:lstStyle/>
          <a:p>
            <a:pPr lvl="1"/>
            <a:endParaRPr lang="en-GB" dirty="0" smtClean="0"/>
          </a:p>
          <a:p>
            <a:pPr lvl="1"/>
            <a:r>
              <a:rPr lang="en-GB" dirty="0" smtClean="0"/>
              <a:t>No one likes rejection</a:t>
            </a:r>
          </a:p>
          <a:p>
            <a:pPr lvl="1"/>
            <a:endParaRPr lang="en-GB" dirty="0" smtClean="0"/>
          </a:p>
          <a:p>
            <a:pPr lvl="1"/>
            <a:r>
              <a:rPr lang="en-GB" dirty="0" smtClean="0"/>
              <a:t>Its very </a:t>
            </a:r>
            <a:r>
              <a:rPr lang="en-GB" dirty="0" err="1" smtClean="0"/>
              <a:t>very</a:t>
            </a:r>
            <a:r>
              <a:rPr lang="en-GB" dirty="0" smtClean="0"/>
              <a:t> common (even for the most experienced and successful academics)</a:t>
            </a:r>
          </a:p>
          <a:p>
            <a:pPr lvl="1"/>
            <a:endParaRPr lang="en-GB" dirty="0" smtClean="0"/>
          </a:p>
          <a:p>
            <a:pPr lvl="1"/>
            <a:r>
              <a:rPr lang="en-GB" dirty="0" smtClean="0"/>
              <a:t>Don’t take it personally</a:t>
            </a:r>
          </a:p>
          <a:p>
            <a:pPr lvl="1"/>
            <a:endParaRPr lang="en-GB" dirty="0" smtClean="0"/>
          </a:p>
          <a:p>
            <a:pPr lvl="1"/>
            <a:r>
              <a:rPr lang="en-GB" dirty="0" smtClean="0"/>
              <a:t>Outside editors interests / scope of journal</a:t>
            </a:r>
          </a:p>
          <a:p>
            <a:pPr lvl="1"/>
            <a:endParaRPr lang="en-GB" dirty="0" smtClean="0"/>
          </a:p>
          <a:p>
            <a:pPr lvl="1"/>
            <a:r>
              <a:rPr lang="en-GB" dirty="0" smtClean="0"/>
              <a:t>Bad luck</a:t>
            </a:r>
          </a:p>
          <a:p>
            <a:pPr lvl="1"/>
            <a:endParaRPr lang="en-GB" dirty="0"/>
          </a:p>
        </p:txBody>
      </p:sp>
    </p:spTree>
    <p:extLst>
      <p:ext uri="{BB962C8B-B14F-4D97-AF65-F5344CB8AC3E}">
        <p14:creationId xmlns:p14="http://schemas.microsoft.com/office/powerpoint/2010/main" val="10237150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Dealing with rejection (2)</a:t>
            </a:r>
            <a:endParaRPr lang="en-GB" dirty="0"/>
          </a:p>
        </p:txBody>
      </p:sp>
      <p:sp>
        <p:nvSpPr>
          <p:cNvPr id="3" name="Content Placeholder 2"/>
          <p:cNvSpPr>
            <a:spLocks noGrp="1"/>
          </p:cNvSpPr>
          <p:nvPr>
            <p:ph idx="1"/>
          </p:nvPr>
        </p:nvSpPr>
        <p:spPr/>
        <p:txBody>
          <a:bodyPr/>
          <a:lstStyle/>
          <a:p>
            <a:r>
              <a:rPr lang="en-GB" dirty="0" smtClean="0"/>
              <a:t>It is “unusual” to get 2-3 reviewers comments that are “all positive”</a:t>
            </a:r>
          </a:p>
          <a:p>
            <a:endParaRPr lang="en-GB" dirty="0" smtClean="0"/>
          </a:p>
          <a:p>
            <a:r>
              <a:rPr lang="en-GB" dirty="0" smtClean="0"/>
              <a:t>Total rejection is different from “reject but resubmit” category</a:t>
            </a:r>
          </a:p>
          <a:p>
            <a:endParaRPr lang="en-GB" dirty="0" smtClean="0"/>
          </a:p>
          <a:p>
            <a:r>
              <a:rPr lang="en-GB" dirty="0" smtClean="0"/>
              <a:t>Acceptance with “minor revisions” is unusual</a:t>
            </a:r>
          </a:p>
          <a:p>
            <a:endParaRPr lang="en-GB" dirty="0" smtClean="0"/>
          </a:p>
          <a:p>
            <a:endParaRPr lang="en-GB" dirty="0"/>
          </a:p>
        </p:txBody>
      </p:sp>
    </p:spTree>
    <p:extLst>
      <p:ext uri="{BB962C8B-B14F-4D97-AF65-F5344CB8AC3E}">
        <p14:creationId xmlns:p14="http://schemas.microsoft.com/office/powerpoint/2010/main" val="25445363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Dealing with rejection (3)		</a:t>
            </a:r>
            <a:endParaRPr lang="en-GB" dirty="0"/>
          </a:p>
        </p:txBody>
      </p:sp>
      <p:sp>
        <p:nvSpPr>
          <p:cNvPr id="3" name="Content Placeholder 2"/>
          <p:cNvSpPr>
            <a:spLocks noGrp="1"/>
          </p:cNvSpPr>
          <p:nvPr>
            <p:ph idx="1"/>
          </p:nvPr>
        </p:nvSpPr>
        <p:spPr/>
        <p:txBody>
          <a:bodyPr/>
          <a:lstStyle/>
          <a:p>
            <a:r>
              <a:rPr lang="en-GB" dirty="0" smtClean="0"/>
              <a:t>Move on</a:t>
            </a:r>
          </a:p>
          <a:p>
            <a:pPr lvl="1"/>
            <a:r>
              <a:rPr lang="en-GB" dirty="0" smtClean="0"/>
              <a:t>Don’t get </a:t>
            </a:r>
            <a:r>
              <a:rPr lang="en-GB" dirty="0" smtClean="0"/>
              <a:t>angry</a:t>
            </a:r>
          </a:p>
          <a:p>
            <a:pPr lvl="1"/>
            <a:endParaRPr lang="en-GB" dirty="0" smtClean="0"/>
          </a:p>
          <a:p>
            <a:pPr lvl="1"/>
            <a:r>
              <a:rPr lang="en-GB" dirty="0" smtClean="0"/>
              <a:t>Maybe put it aside for a week or </a:t>
            </a:r>
            <a:r>
              <a:rPr lang="en-GB" dirty="0" smtClean="0"/>
              <a:t>so</a:t>
            </a:r>
          </a:p>
          <a:p>
            <a:pPr lvl="1"/>
            <a:endParaRPr lang="en-GB" dirty="0" smtClean="0"/>
          </a:p>
          <a:p>
            <a:pPr lvl="1"/>
            <a:r>
              <a:rPr lang="en-GB" dirty="0" smtClean="0"/>
              <a:t>Address comments and resubmit (Plan </a:t>
            </a:r>
            <a:r>
              <a:rPr lang="en-GB" dirty="0" smtClean="0"/>
              <a:t>b)</a:t>
            </a:r>
            <a:endParaRPr lang="en-GB" dirty="0"/>
          </a:p>
        </p:txBody>
      </p:sp>
    </p:spTree>
    <p:extLst>
      <p:ext uri="{BB962C8B-B14F-4D97-AF65-F5344CB8AC3E}">
        <p14:creationId xmlns:p14="http://schemas.microsoft.com/office/powerpoint/2010/main" val="18649191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Main reasons for rejection (by peer-reviewers)</a:t>
            </a:r>
          </a:p>
          <a:p>
            <a:pPr lvl="1"/>
            <a:endParaRPr lang="en-GB" dirty="0" smtClean="0"/>
          </a:p>
          <a:p>
            <a:pPr lvl="1"/>
            <a:r>
              <a:rPr lang="en-GB" dirty="0" smtClean="0"/>
              <a:t>Often not “total rejection” – reject but you may resubmit is a positive response</a:t>
            </a:r>
          </a:p>
          <a:p>
            <a:pPr lvl="1"/>
            <a:endParaRPr lang="en-GB" dirty="0" smtClean="0"/>
          </a:p>
          <a:p>
            <a:pPr lvl="1"/>
            <a:r>
              <a:rPr lang="en-GB" dirty="0" smtClean="0"/>
              <a:t>They did not understand you very </a:t>
            </a:r>
            <a:r>
              <a:rPr lang="en-GB" dirty="0" smtClean="0"/>
              <a:t>well</a:t>
            </a:r>
          </a:p>
          <a:p>
            <a:pPr lvl="2"/>
            <a:r>
              <a:rPr lang="en-GB" dirty="0" smtClean="0"/>
              <a:t>- they may not know your field that well?</a:t>
            </a:r>
            <a:endParaRPr lang="en-GB" dirty="0" smtClean="0"/>
          </a:p>
          <a:p>
            <a:pPr lvl="1"/>
            <a:endParaRPr lang="en-GB" dirty="0" smtClean="0"/>
          </a:p>
          <a:p>
            <a:pPr lvl="1"/>
            <a:r>
              <a:rPr lang="en-GB" dirty="0" smtClean="0"/>
              <a:t>Methodological / academic diversity</a:t>
            </a:r>
          </a:p>
          <a:p>
            <a:pPr lvl="1"/>
            <a:endParaRPr lang="en-GB" dirty="0"/>
          </a:p>
          <a:p>
            <a:pPr lvl="1"/>
            <a:r>
              <a:rPr lang="en-GB" dirty="0" smtClean="0"/>
              <a:t>The </a:t>
            </a:r>
            <a:r>
              <a:rPr lang="en-GB" dirty="0" smtClean="0"/>
              <a:t>“bastard” reviewer</a:t>
            </a:r>
            <a:endParaRPr lang="en-GB" dirty="0"/>
          </a:p>
        </p:txBody>
      </p:sp>
    </p:spTree>
    <p:extLst>
      <p:ext uri="{BB962C8B-B14F-4D97-AF65-F5344CB8AC3E}">
        <p14:creationId xmlns:p14="http://schemas.microsoft.com/office/powerpoint/2010/main" val="17254604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GB" dirty="0" smtClean="0"/>
              <a:t>Dealing with critical / lengthy comments</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en-GB" dirty="0" smtClean="0"/>
              <a:t>Don’t be perturbed / put-off by detailed comments – </a:t>
            </a:r>
          </a:p>
          <a:p>
            <a:pPr lvl="1"/>
            <a:r>
              <a:rPr lang="en-GB" sz="1800" dirty="0" smtClean="0"/>
              <a:t>Often reflects reviewer personality rather than manuscript </a:t>
            </a:r>
            <a:r>
              <a:rPr lang="en-GB" sz="1800" dirty="0" smtClean="0"/>
              <a:t>quality</a:t>
            </a:r>
          </a:p>
          <a:p>
            <a:pPr lvl="1"/>
            <a:endParaRPr lang="en-GB" sz="1800" dirty="0" smtClean="0"/>
          </a:p>
          <a:p>
            <a:pPr lvl="1"/>
            <a:r>
              <a:rPr lang="en-GB" sz="1800" dirty="0" smtClean="0"/>
              <a:t>This is likely to take a lot of time but you already have a “foot in the door” with the journal</a:t>
            </a:r>
          </a:p>
          <a:p>
            <a:pPr lvl="1"/>
            <a:endParaRPr lang="en-GB" sz="1800" dirty="0" smtClean="0"/>
          </a:p>
          <a:p>
            <a:pPr lvl="1"/>
            <a:r>
              <a:rPr lang="en-GB" sz="1800" dirty="0" smtClean="0"/>
              <a:t>Probably </a:t>
            </a:r>
            <a:r>
              <a:rPr lang="en-GB" sz="1800" dirty="0" smtClean="0"/>
              <a:t>something in there that is “useful” </a:t>
            </a:r>
          </a:p>
          <a:p>
            <a:pPr lvl="1"/>
            <a:endParaRPr lang="en-GB" sz="1800" dirty="0" smtClean="0"/>
          </a:p>
          <a:p>
            <a:pPr lvl="1"/>
            <a:r>
              <a:rPr lang="en-GB" sz="1800" dirty="0" smtClean="0"/>
              <a:t>Usually </a:t>
            </a:r>
            <a:r>
              <a:rPr lang="en-GB" sz="1800" dirty="0" smtClean="0"/>
              <a:t>not necessary to address every comment  - some can be “rejected” (not ignored)</a:t>
            </a:r>
          </a:p>
          <a:p>
            <a:pPr lvl="1"/>
            <a:endParaRPr lang="en-GB" sz="1800" dirty="0" smtClean="0"/>
          </a:p>
          <a:p>
            <a:pPr lvl="1"/>
            <a:r>
              <a:rPr lang="en-GB" sz="1800" dirty="0" smtClean="0"/>
              <a:t>If </a:t>
            </a:r>
            <a:r>
              <a:rPr lang="en-GB" sz="1800" dirty="0" smtClean="0"/>
              <a:t>they look “too much” ask for help </a:t>
            </a:r>
          </a:p>
          <a:p>
            <a:pPr lvl="1"/>
            <a:endParaRPr lang="en-GB" sz="1800" dirty="0" smtClean="0"/>
          </a:p>
          <a:p>
            <a:pPr lvl="1"/>
            <a:r>
              <a:rPr lang="en-GB" sz="1800" dirty="0" smtClean="0"/>
              <a:t>(</a:t>
            </a:r>
            <a:r>
              <a:rPr lang="en-GB" sz="1800" dirty="0" smtClean="0"/>
              <a:t>address “easy” ones yourself and circulate the others to co-authors or divide among co-author team to address)</a:t>
            </a:r>
          </a:p>
          <a:p>
            <a:pPr lvl="1"/>
            <a:endParaRPr lang="en-GB" dirty="0"/>
          </a:p>
        </p:txBody>
      </p:sp>
    </p:spTree>
    <p:extLst>
      <p:ext uri="{BB962C8B-B14F-4D97-AF65-F5344CB8AC3E}">
        <p14:creationId xmlns:p14="http://schemas.microsoft.com/office/powerpoint/2010/main" val="22996257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a:t>
            </a:r>
            <a:endParaRPr lang="en-GB" dirty="0"/>
          </a:p>
        </p:txBody>
      </p:sp>
      <p:sp>
        <p:nvSpPr>
          <p:cNvPr id="3" name="Content Placeholder 2"/>
          <p:cNvSpPr>
            <a:spLocks noGrp="1"/>
          </p:cNvSpPr>
          <p:nvPr>
            <p:ph idx="1"/>
          </p:nvPr>
        </p:nvSpPr>
        <p:spPr/>
        <p:txBody>
          <a:bodyPr/>
          <a:lstStyle/>
          <a:p>
            <a:r>
              <a:rPr lang="en-GB" dirty="0">
                <a:hlinkClick r:id="rId2"/>
              </a:rPr>
              <a:t>Luc Reid – The Will to Write: Getting Past the 6 Most Common Obstacles</a:t>
            </a:r>
            <a:r>
              <a:rPr lang="en-GB" dirty="0"/>
              <a:t> - See more at: </a:t>
            </a:r>
            <a:r>
              <a:rPr lang="en-GB" dirty="0">
                <a:hlinkClick r:id="rId3"/>
              </a:rPr>
              <a:t>http://www.phd2published.com/2011/11/30/luc-reid-the-will-to-write-getting-past-the-6-most-common-obstacles/#</a:t>
            </a:r>
            <a:r>
              <a:rPr lang="en-GB" dirty="0" smtClean="0">
                <a:hlinkClick r:id="rId3"/>
              </a:rPr>
              <a:t>sthash.5LffGjHR.dpuf</a:t>
            </a:r>
            <a:endParaRPr lang="en-GB" dirty="0" smtClean="0"/>
          </a:p>
          <a:p>
            <a:r>
              <a:rPr lang="en-GB" dirty="0"/>
              <a:t>IEA 2013 course on Epidemiology</a:t>
            </a:r>
          </a:p>
          <a:p>
            <a:r>
              <a:rPr lang="en-GB" dirty="0"/>
              <a:t>Epidemiology </a:t>
            </a:r>
            <a:r>
              <a:rPr lang="en-GB" dirty="0" err="1"/>
              <a:t>Supercourse</a:t>
            </a:r>
            <a:r>
              <a:rPr lang="en-GB" dirty="0"/>
              <a:t> (presentations by Richard Smith and Paul s </a:t>
            </a:r>
            <a:r>
              <a:rPr lang="en-GB" dirty="0" err="1"/>
              <a:t>Ziegel</a:t>
            </a:r>
            <a:endParaRPr lang="en-GB" dirty="0"/>
          </a:p>
          <a:p>
            <a:endParaRPr lang="en-GB" b="1" dirty="0"/>
          </a:p>
        </p:txBody>
      </p:sp>
    </p:spTree>
    <p:extLst>
      <p:ext uri="{BB962C8B-B14F-4D97-AF65-F5344CB8AC3E}">
        <p14:creationId xmlns:p14="http://schemas.microsoft.com/office/powerpoint/2010/main" val="31589734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Principles</a:t>
            </a:r>
            <a:endParaRPr lang="en-GB" dirty="0"/>
          </a:p>
        </p:txBody>
      </p:sp>
      <p:sp>
        <p:nvSpPr>
          <p:cNvPr id="3" name="Content Placeholder 2"/>
          <p:cNvSpPr>
            <a:spLocks noGrp="1"/>
          </p:cNvSpPr>
          <p:nvPr>
            <p:ph idx="1"/>
          </p:nvPr>
        </p:nvSpPr>
        <p:spPr/>
        <p:txBody>
          <a:bodyPr/>
          <a:lstStyle/>
          <a:p>
            <a:r>
              <a:rPr lang="en-GB" dirty="0" smtClean="0"/>
              <a:t>Thinking time</a:t>
            </a:r>
          </a:p>
          <a:p>
            <a:pPr lvl="1"/>
            <a:r>
              <a:rPr lang="en-GB" dirty="0" smtClean="0"/>
              <a:t>Define purpose and scope</a:t>
            </a:r>
          </a:p>
          <a:p>
            <a:pPr lvl="1"/>
            <a:endParaRPr lang="en-GB" dirty="0" smtClean="0"/>
          </a:p>
          <a:p>
            <a:pPr lvl="1"/>
            <a:r>
              <a:rPr lang="en-GB" dirty="0" smtClean="0"/>
              <a:t>Target audience (who are you writing for?)</a:t>
            </a:r>
          </a:p>
          <a:p>
            <a:pPr lvl="1"/>
            <a:endParaRPr lang="en-GB" dirty="0" smtClean="0"/>
          </a:p>
          <a:p>
            <a:pPr lvl="1"/>
            <a:r>
              <a:rPr lang="en-GB" dirty="0" smtClean="0"/>
              <a:t>What readers need to know</a:t>
            </a:r>
          </a:p>
          <a:p>
            <a:pPr lvl="1"/>
            <a:endParaRPr lang="en-GB" dirty="0" smtClean="0"/>
          </a:p>
          <a:p>
            <a:pPr lvl="1"/>
            <a:r>
              <a:rPr lang="en-GB" dirty="0" smtClean="0"/>
              <a:t>Time and resources </a:t>
            </a:r>
            <a:endParaRPr lang="en-GB" dirty="0" smtClean="0"/>
          </a:p>
          <a:p>
            <a:pPr lvl="2"/>
            <a:r>
              <a:rPr lang="en-GB" dirty="0" smtClean="0"/>
              <a:t>(</a:t>
            </a:r>
            <a:r>
              <a:rPr lang="en-GB" dirty="0" smtClean="0"/>
              <a:t>other people, e.g. statistician, help with discussion)</a:t>
            </a:r>
          </a:p>
          <a:p>
            <a:endParaRPr lang="en-GB" dirty="0"/>
          </a:p>
        </p:txBody>
      </p:sp>
    </p:spTree>
    <p:extLst>
      <p:ext uri="{BB962C8B-B14F-4D97-AF65-F5344CB8AC3E}">
        <p14:creationId xmlns:p14="http://schemas.microsoft.com/office/powerpoint/2010/main" val="3958234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altLang="en-US" dirty="0"/>
              <a:t>Tell people what you are going to say, say it, tell them what </a:t>
            </a:r>
            <a:r>
              <a:rPr lang="en-GB" altLang="en-US" dirty="0" smtClean="0"/>
              <a:t>you</a:t>
            </a:r>
            <a:r>
              <a:rPr lang="en-GB" altLang="en-US" dirty="0" smtClean="0">
                <a:latin typeface="WP TypographicSymbols" pitchFamily="2" charset="0"/>
              </a:rPr>
              <a:t>’</a:t>
            </a:r>
            <a:r>
              <a:rPr lang="en-GB" altLang="en-US" dirty="0" smtClean="0"/>
              <a:t>ve said</a:t>
            </a:r>
          </a:p>
          <a:p>
            <a:endParaRPr lang="en-GB" altLang="en-US" dirty="0"/>
          </a:p>
          <a:p>
            <a:r>
              <a:rPr lang="en-GB" altLang="en-US" sz="2800" dirty="0"/>
              <a:t>Make sure that readers know where they are, where they are going, and </a:t>
            </a:r>
            <a:r>
              <a:rPr lang="en-GB" altLang="en-US" sz="2800" dirty="0" smtClean="0"/>
              <a:t>why</a:t>
            </a:r>
            <a:endParaRPr lang="en-GB" altLang="en-US" sz="2800" dirty="0"/>
          </a:p>
          <a:p>
            <a:endParaRPr lang="en-GB" altLang="en-US" dirty="0" smtClean="0"/>
          </a:p>
          <a:p>
            <a:endParaRPr lang="en-GB" altLang="en-US" dirty="0"/>
          </a:p>
          <a:p>
            <a:r>
              <a:rPr lang="en-GB" altLang="en-US" dirty="0" err="1"/>
              <a:t>ImraD</a:t>
            </a:r>
            <a:r>
              <a:rPr lang="en-GB" altLang="en-US" dirty="0"/>
              <a:t> (Introduction, methods, results, and discussion)</a:t>
            </a:r>
          </a:p>
          <a:p>
            <a:endParaRPr lang="en-GB" altLang="en-US" b="1" dirty="0"/>
          </a:p>
          <a:p>
            <a:endParaRPr lang="en-GB" dirty="0"/>
          </a:p>
        </p:txBody>
      </p:sp>
      <p:sp>
        <p:nvSpPr>
          <p:cNvPr id="3" name="Title 2"/>
          <p:cNvSpPr>
            <a:spLocks noGrp="1"/>
          </p:cNvSpPr>
          <p:nvPr>
            <p:ph type="title"/>
          </p:nvPr>
        </p:nvSpPr>
        <p:spPr/>
        <p:txBody>
          <a:bodyPr/>
          <a:lstStyle/>
          <a:p>
            <a:r>
              <a:rPr lang="en-GB" altLang="en-US" sz="4400" dirty="0"/>
              <a:t>Structure is everything</a:t>
            </a:r>
            <a:endParaRPr lang="en-GB" dirty="0"/>
          </a:p>
        </p:txBody>
      </p:sp>
    </p:spTree>
    <p:extLst>
      <p:ext uri="{BB962C8B-B14F-4D97-AF65-F5344CB8AC3E}">
        <p14:creationId xmlns:p14="http://schemas.microsoft.com/office/powerpoint/2010/main" val="2736747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Organisation!!!</a:t>
            </a:r>
            <a:endParaRPr lang="en-GB" dirty="0"/>
          </a:p>
        </p:txBody>
      </p:sp>
      <p:sp>
        <p:nvSpPr>
          <p:cNvPr id="3" name="Content Placeholder 2"/>
          <p:cNvSpPr>
            <a:spLocks noGrp="1"/>
          </p:cNvSpPr>
          <p:nvPr>
            <p:ph idx="1"/>
          </p:nvPr>
        </p:nvSpPr>
        <p:spPr/>
        <p:txBody>
          <a:bodyPr/>
          <a:lstStyle/>
          <a:p>
            <a:r>
              <a:rPr lang="en-GB" dirty="0" smtClean="0"/>
              <a:t>PLAN </a:t>
            </a:r>
            <a:r>
              <a:rPr lang="en-GB" dirty="0" err="1" smtClean="0"/>
              <a:t>PLAN</a:t>
            </a:r>
            <a:r>
              <a:rPr lang="en-GB" dirty="0" smtClean="0"/>
              <a:t> </a:t>
            </a:r>
            <a:r>
              <a:rPr lang="en-GB" dirty="0" err="1" smtClean="0"/>
              <a:t>PLAN</a:t>
            </a:r>
            <a:endParaRPr lang="en-GB" dirty="0" smtClean="0"/>
          </a:p>
          <a:p>
            <a:pPr lvl="1"/>
            <a:r>
              <a:rPr lang="en-GB" dirty="0" smtClean="0"/>
              <a:t>Key Messages</a:t>
            </a:r>
          </a:p>
          <a:p>
            <a:pPr lvl="1"/>
            <a:r>
              <a:rPr lang="en-GB" dirty="0" smtClean="0"/>
              <a:t>Outline [maybe even draft Abstract]</a:t>
            </a:r>
          </a:p>
          <a:p>
            <a:pPr lvl="1"/>
            <a:r>
              <a:rPr lang="en-GB" dirty="0" smtClean="0"/>
              <a:t>Effective beginning</a:t>
            </a:r>
          </a:p>
          <a:p>
            <a:pPr lvl="1"/>
            <a:r>
              <a:rPr lang="en-GB" dirty="0" smtClean="0"/>
              <a:t>Dummy tables / figure axes</a:t>
            </a:r>
          </a:p>
          <a:p>
            <a:pPr lvl="1"/>
            <a:r>
              <a:rPr lang="en-GB" dirty="0" smtClean="0"/>
              <a:t>Ordering</a:t>
            </a:r>
          </a:p>
          <a:p>
            <a:pPr lvl="1"/>
            <a:r>
              <a:rPr lang="en-GB" dirty="0" smtClean="0"/>
              <a:t>End</a:t>
            </a:r>
          </a:p>
          <a:p>
            <a:pPr lvl="1"/>
            <a:r>
              <a:rPr lang="en-GB" dirty="0" smtClean="0"/>
              <a:t>Talk with colleagues</a:t>
            </a:r>
            <a:endParaRPr lang="en-GB" dirty="0"/>
          </a:p>
        </p:txBody>
      </p:sp>
    </p:spTree>
    <p:extLst>
      <p:ext uri="{BB962C8B-B14F-4D97-AF65-F5344CB8AC3E}">
        <p14:creationId xmlns:p14="http://schemas.microsoft.com/office/powerpoint/2010/main" val="2787617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smtClean="0"/>
              <a:t>Formulate your key message</a:t>
            </a:r>
          </a:p>
        </p:txBody>
      </p:sp>
      <p:sp>
        <p:nvSpPr>
          <p:cNvPr id="308227" name="Rectangle 3"/>
          <p:cNvSpPr>
            <a:spLocks noGrp="1" noChangeArrowheads="1"/>
          </p:cNvSpPr>
          <p:nvPr>
            <p:ph type="body" idx="1"/>
          </p:nvPr>
        </p:nvSpPr>
        <p:spPr>
          <a:xfrm>
            <a:off x="457200" y="1676400"/>
            <a:ext cx="8229600" cy="4525963"/>
          </a:xfrm>
        </p:spPr>
        <p:txBody>
          <a:bodyPr>
            <a:normAutofit fontScale="92500" lnSpcReduction="10000"/>
          </a:bodyPr>
          <a:lstStyle/>
          <a:p>
            <a:pPr eaLnBrk="1" hangingPunct="1">
              <a:spcAft>
                <a:spcPct val="100000"/>
              </a:spcAft>
            </a:pPr>
            <a:r>
              <a:rPr lang="en-US" altLang="en-US" sz="2800" dirty="0" smtClean="0"/>
              <a:t>Keep it simple; try to boil down to a single </a:t>
            </a:r>
            <a:r>
              <a:rPr lang="en-US" altLang="en-US" sz="2800" dirty="0" smtClean="0"/>
              <a:t>sentence</a:t>
            </a:r>
            <a:endParaRPr lang="en-US" altLang="en-US" sz="2800" dirty="0" smtClean="0"/>
          </a:p>
          <a:p>
            <a:pPr eaLnBrk="1" hangingPunct="1">
              <a:spcAft>
                <a:spcPct val="100000"/>
              </a:spcAft>
            </a:pPr>
            <a:r>
              <a:rPr lang="en-US" altLang="en-US" sz="2800" dirty="0" smtClean="0"/>
              <a:t>Your message must contain something </a:t>
            </a:r>
            <a:r>
              <a:rPr lang="en-US" altLang="en-US" sz="2800" dirty="0" smtClean="0">
                <a:solidFill>
                  <a:srgbClr val="FF0000"/>
                </a:solidFill>
              </a:rPr>
              <a:t>new</a:t>
            </a:r>
            <a:r>
              <a:rPr lang="en-US" altLang="en-US" sz="2800" dirty="0" smtClean="0"/>
              <a:t> and </a:t>
            </a:r>
            <a:r>
              <a:rPr lang="en-US" altLang="en-US" sz="2800" dirty="0" smtClean="0">
                <a:solidFill>
                  <a:srgbClr val="FF0000"/>
                </a:solidFill>
              </a:rPr>
              <a:t>useful</a:t>
            </a:r>
            <a:endParaRPr lang="en-US" altLang="en-US" sz="2800" dirty="0" smtClean="0"/>
          </a:p>
          <a:p>
            <a:pPr eaLnBrk="1" hangingPunct="1">
              <a:spcAft>
                <a:spcPct val="100000"/>
              </a:spcAft>
            </a:pPr>
            <a:r>
              <a:rPr lang="en-US" altLang="en-US" sz="2800" dirty="0" smtClean="0"/>
              <a:t>Make sure your results support your key </a:t>
            </a:r>
            <a:r>
              <a:rPr lang="en-US" altLang="en-US" sz="2800" dirty="0" smtClean="0"/>
              <a:t>message</a:t>
            </a:r>
            <a:endParaRPr lang="en-US" altLang="en-US" sz="2800" dirty="0" smtClean="0"/>
          </a:p>
          <a:p>
            <a:pPr eaLnBrk="1" hangingPunct="1">
              <a:spcAft>
                <a:spcPct val="100000"/>
              </a:spcAft>
            </a:pPr>
            <a:r>
              <a:rPr lang="en-US" altLang="en-US" sz="2800" dirty="0" smtClean="0"/>
              <a:t>The message may change as you develop the </a:t>
            </a:r>
            <a:r>
              <a:rPr lang="en-US" altLang="en-US" sz="2800" dirty="0" smtClean="0"/>
              <a:t>paper</a:t>
            </a:r>
            <a:endParaRPr lang="en-US" altLang="en-US" sz="2800" dirty="0" smtClean="0"/>
          </a:p>
        </p:txBody>
      </p:sp>
    </p:spTree>
    <p:extLst>
      <p:ext uri="{BB962C8B-B14F-4D97-AF65-F5344CB8AC3E}">
        <p14:creationId xmlns:p14="http://schemas.microsoft.com/office/powerpoint/2010/main" val="24118966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8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82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82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8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Motivational tips?</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610149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Trouble with getting started?</a:t>
            </a:r>
            <a:endParaRPr lang="en-GB" dirty="0"/>
          </a:p>
        </p:txBody>
      </p:sp>
      <p:sp>
        <p:nvSpPr>
          <p:cNvPr id="3" name="Content Placeholder 2"/>
          <p:cNvSpPr>
            <a:spLocks noGrp="1"/>
          </p:cNvSpPr>
          <p:nvPr>
            <p:ph idx="1"/>
          </p:nvPr>
        </p:nvSpPr>
        <p:spPr/>
        <p:txBody>
          <a:bodyPr/>
          <a:lstStyle/>
          <a:p>
            <a:r>
              <a:rPr lang="en-GB" dirty="0" smtClean="0"/>
              <a:t>Just write anything</a:t>
            </a:r>
          </a:p>
          <a:p>
            <a:endParaRPr lang="en-GB" dirty="0" smtClean="0"/>
          </a:p>
          <a:p>
            <a:r>
              <a:rPr lang="en-GB" dirty="0" smtClean="0"/>
              <a:t>Skip ahead</a:t>
            </a:r>
          </a:p>
          <a:p>
            <a:endParaRPr lang="en-GB" dirty="0"/>
          </a:p>
          <a:p>
            <a:r>
              <a:rPr lang="en-GB" dirty="0" smtClean="0"/>
              <a:t>Get a little exercise (10 minutes walk)…</a:t>
            </a:r>
          </a:p>
          <a:p>
            <a:endParaRPr lang="en-GB" dirty="0"/>
          </a:p>
          <a:p>
            <a:r>
              <a:rPr lang="en-GB" dirty="0" smtClean="0"/>
              <a:t>Make a deal… </a:t>
            </a:r>
          </a:p>
          <a:p>
            <a:endParaRPr lang="en-GB" dirty="0"/>
          </a:p>
        </p:txBody>
      </p:sp>
    </p:spTree>
    <p:extLst>
      <p:ext uri="{BB962C8B-B14F-4D97-AF65-F5344CB8AC3E}">
        <p14:creationId xmlns:p14="http://schemas.microsoft.com/office/powerpoint/2010/main" val="24488886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2760</TotalTime>
  <Words>1424</Words>
  <Application>Microsoft Office PowerPoint</Application>
  <PresentationFormat>On-screen Show (4:3)</PresentationFormat>
  <Paragraphs>238</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Concourse</vt:lpstr>
      <vt:lpstr>           RESCAP-MED Project: Writing Workshop  An Introduction to Writing: Getting Started</vt:lpstr>
      <vt:lpstr>Outline of this talk </vt:lpstr>
      <vt:lpstr>Most important points</vt:lpstr>
      <vt:lpstr>General Principles</vt:lpstr>
      <vt:lpstr>Structure is everything</vt:lpstr>
      <vt:lpstr>Organisation!!!</vt:lpstr>
      <vt:lpstr>Formulate your key message</vt:lpstr>
      <vt:lpstr>Motivational tips?</vt:lpstr>
      <vt:lpstr>Trouble with getting started?</vt:lpstr>
      <vt:lpstr>Mind Maps</vt:lpstr>
      <vt:lpstr>PowerPoint Presentation</vt:lpstr>
      <vt:lpstr>PowerPoint Presentation</vt:lpstr>
      <vt:lpstr>Getting Started…</vt:lpstr>
      <vt:lpstr>First draft?</vt:lpstr>
      <vt:lpstr>IMRAD Structure</vt:lpstr>
      <vt:lpstr>IMRAD</vt:lpstr>
      <vt:lpstr>INTRODUCTION </vt:lpstr>
      <vt:lpstr>METHODS</vt:lpstr>
      <vt:lpstr>RESULTS</vt:lpstr>
      <vt:lpstr>Organise/summarise results succinctly</vt:lpstr>
      <vt:lpstr>DISCUSSION</vt:lpstr>
      <vt:lpstr>Likely Writing Order</vt:lpstr>
      <vt:lpstr>Style</vt:lpstr>
      <vt:lpstr>Style 2 </vt:lpstr>
      <vt:lpstr>Get early, frequent feedback </vt:lpstr>
      <vt:lpstr>Get early, frequent feedback </vt:lpstr>
      <vt:lpstr>Get early, frequent feedback </vt:lpstr>
      <vt:lpstr>PowerPoint Presentation</vt:lpstr>
      <vt:lpstr>PowerPoint Presentation</vt:lpstr>
      <vt:lpstr>Dealing with problems: TIME</vt:lpstr>
      <vt:lpstr>Emotional problems with writing</vt:lpstr>
      <vt:lpstr>Difficulty with focus</vt:lpstr>
      <vt:lpstr> POSITIVE AFFIRMATIONS  </vt:lpstr>
      <vt:lpstr>Dealing with rejection  </vt:lpstr>
      <vt:lpstr>Dealing with rejection (2)</vt:lpstr>
      <vt:lpstr>Dealing with rejection (3)  </vt:lpstr>
      <vt:lpstr>PowerPoint Presentation</vt:lpstr>
      <vt:lpstr>Dealing with critical / lengthy comments</vt:lpstr>
      <vt:lpstr>Sources</vt:lpstr>
    </vt:vector>
  </TitlesOfParts>
  <Company>University of Newcastle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ntpm</dc:creator>
  <cp:lastModifiedBy>Licenced User</cp:lastModifiedBy>
  <cp:revision>259</cp:revision>
  <cp:lastPrinted>2012-08-01T12:36:40Z</cp:lastPrinted>
  <dcterms:created xsi:type="dcterms:W3CDTF">2008-07-23T14:49:39Z</dcterms:created>
  <dcterms:modified xsi:type="dcterms:W3CDTF">2013-08-29T14:11:52Z</dcterms:modified>
</cp:coreProperties>
</file>